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3" r:id="rId2"/>
    <p:sldId id="325" r:id="rId3"/>
    <p:sldId id="324" r:id="rId4"/>
    <p:sldId id="321" r:id="rId5"/>
    <p:sldId id="320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6" r:id="rId22"/>
  </p:sldIdLst>
  <p:sldSz cx="6858000" cy="9906000" type="A4"/>
  <p:notesSz cx="6858000" cy="9734550"/>
  <p:defaultTextStyle>
    <a:defPPr>
      <a:defRPr lang="ru-RU"/>
    </a:defPPr>
    <a:lvl1pPr marL="0" algn="l" defTabSz="9578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7" algn="l" defTabSz="9578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35" algn="l" defTabSz="9578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52" algn="l" defTabSz="9578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69" algn="l" defTabSz="9578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86" algn="l" defTabSz="9578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04" algn="l" defTabSz="9578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421" algn="l" defTabSz="9578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38" algn="l" defTabSz="9578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FF"/>
    <a:srgbClr val="1D16AA"/>
    <a:srgbClr val="2C269A"/>
    <a:srgbClr val="F06742"/>
    <a:srgbClr val="CC0000"/>
    <a:srgbClr val="99274A"/>
    <a:srgbClr val="9933FF"/>
    <a:srgbClr val="2E825A"/>
    <a:srgbClr val="2CF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738" y="-58"/>
      </p:cViewPr>
      <p:guideLst>
        <p:guide orient="horz" pos="31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7C208-EAAD-4EC9-BD79-A8A55FD2EC3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730250"/>
            <a:ext cx="2524125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2BDE8-3C64-4866-97D8-2DA3583673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3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88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4431" algn="l" defTabSz="8688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8863" algn="l" defTabSz="8688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3294" algn="l" defTabSz="8688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37726" algn="l" defTabSz="8688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72157" algn="l" defTabSz="8688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6589" algn="l" defTabSz="8688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1020" algn="l" defTabSz="8688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5452" algn="l" defTabSz="8688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2BDE8-3C64-4866-97D8-2DA3583673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96700"/>
            <a:ext cx="4514849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6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5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4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7" indent="0">
              <a:buNone/>
              <a:defRPr sz="2100" b="1"/>
            </a:lvl2pPr>
            <a:lvl3pPr marL="957835" indent="0">
              <a:buNone/>
              <a:defRPr sz="1900" b="1"/>
            </a:lvl3pPr>
            <a:lvl4pPr marL="1436752" indent="0">
              <a:buNone/>
              <a:defRPr sz="1700" b="1"/>
            </a:lvl4pPr>
            <a:lvl5pPr marL="1915669" indent="0">
              <a:buNone/>
              <a:defRPr sz="1700" b="1"/>
            </a:lvl5pPr>
            <a:lvl6pPr marL="2394586" indent="0">
              <a:buNone/>
              <a:defRPr sz="1700" b="1"/>
            </a:lvl6pPr>
            <a:lvl7pPr marL="2873504" indent="0">
              <a:buNone/>
              <a:defRPr sz="1700" b="1"/>
            </a:lvl7pPr>
            <a:lvl8pPr marL="3352421" indent="0">
              <a:buNone/>
              <a:defRPr sz="1700" b="1"/>
            </a:lvl8pPr>
            <a:lvl9pPr marL="383133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7" indent="0">
              <a:buNone/>
              <a:defRPr sz="2100" b="1"/>
            </a:lvl2pPr>
            <a:lvl3pPr marL="957835" indent="0">
              <a:buNone/>
              <a:defRPr sz="1900" b="1"/>
            </a:lvl3pPr>
            <a:lvl4pPr marL="1436752" indent="0">
              <a:buNone/>
              <a:defRPr sz="1700" b="1"/>
            </a:lvl4pPr>
            <a:lvl5pPr marL="1915669" indent="0">
              <a:buNone/>
              <a:defRPr sz="1700" b="1"/>
            </a:lvl5pPr>
            <a:lvl6pPr marL="2394586" indent="0">
              <a:buNone/>
              <a:defRPr sz="1700" b="1"/>
            </a:lvl6pPr>
            <a:lvl7pPr marL="2873504" indent="0">
              <a:buNone/>
              <a:defRPr sz="1700" b="1"/>
            </a:lvl7pPr>
            <a:lvl8pPr marL="3352421" indent="0">
              <a:buNone/>
              <a:defRPr sz="1700" b="1"/>
            </a:lvl8pPr>
            <a:lvl9pPr marL="383133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7"/>
            <a:ext cx="3031331" cy="570741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7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1"/>
          </a:xfrm>
        </p:spPr>
        <p:txBody>
          <a:bodyPr/>
          <a:lstStyle>
            <a:lvl1pPr marL="0" indent="0">
              <a:buNone/>
              <a:defRPr sz="1400"/>
            </a:lvl1pPr>
            <a:lvl2pPr marL="478917" indent="0">
              <a:buNone/>
              <a:defRPr sz="1200"/>
            </a:lvl2pPr>
            <a:lvl3pPr marL="957835" indent="0">
              <a:buNone/>
              <a:defRPr sz="1000"/>
            </a:lvl3pPr>
            <a:lvl4pPr marL="1436752" indent="0">
              <a:buNone/>
              <a:defRPr sz="1000"/>
            </a:lvl4pPr>
            <a:lvl5pPr marL="1915669" indent="0">
              <a:buNone/>
              <a:defRPr sz="1000"/>
            </a:lvl5pPr>
            <a:lvl6pPr marL="2394586" indent="0">
              <a:buNone/>
              <a:defRPr sz="1000"/>
            </a:lvl6pPr>
            <a:lvl7pPr marL="2873504" indent="0">
              <a:buNone/>
              <a:defRPr sz="1000"/>
            </a:lvl7pPr>
            <a:lvl8pPr marL="3352421" indent="0">
              <a:buNone/>
              <a:defRPr sz="1000"/>
            </a:lvl8pPr>
            <a:lvl9pPr marL="383133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917" indent="0">
              <a:buNone/>
              <a:defRPr sz="2900"/>
            </a:lvl2pPr>
            <a:lvl3pPr marL="957835" indent="0">
              <a:buNone/>
              <a:defRPr sz="2500"/>
            </a:lvl3pPr>
            <a:lvl4pPr marL="1436752" indent="0">
              <a:buNone/>
              <a:defRPr sz="2100"/>
            </a:lvl4pPr>
            <a:lvl5pPr marL="1915669" indent="0">
              <a:buNone/>
              <a:defRPr sz="2100"/>
            </a:lvl5pPr>
            <a:lvl6pPr marL="2394586" indent="0">
              <a:buNone/>
              <a:defRPr sz="2100"/>
            </a:lvl6pPr>
            <a:lvl7pPr marL="2873504" indent="0">
              <a:buNone/>
              <a:defRPr sz="2100"/>
            </a:lvl7pPr>
            <a:lvl8pPr marL="3352421" indent="0">
              <a:buNone/>
              <a:defRPr sz="2100"/>
            </a:lvl8pPr>
            <a:lvl9pPr marL="3831338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917" indent="0">
              <a:buNone/>
              <a:defRPr sz="1200"/>
            </a:lvl2pPr>
            <a:lvl3pPr marL="957835" indent="0">
              <a:buNone/>
              <a:defRPr sz="1000"/>
            </a:lvl3pPr>
            <a:lvl4pPr marL="1436752" indent="0">
              <a:buNone/>
              <a:defRPr sz="1000"/>
            </a:lvl4pPr>
            <a:lvl5pPr marL="1915669" indent="0">
              <a:buNone/>
              <a:defRPr sz="1000"/>
            </a:lvl5pPr>
            <a:lvl6pPr marL="2394586" indent="0">
              <a:buNone/>
              <a:defRPr sz="1000"/>
            </a:lvl6pPr>
            <a:lvl7pPr marL="2873504" indent="0">
              <a:buNone/>
              <a:defRPr sz="1000"/>
            </a:lvl7pPr>
            <a:lvl8pPr marL="3352421" indent="0">
              <a:buNone/>
              <a:defRPr sz="1000"/>
            </a:lvl8pPr>
            <a:lvl9pPr marL="383133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0" cy="1651000"/>
          </a:xfrm>
          <a:prstGeom prst="rect">
            <a:avLst/>
          </a:prstGeom>
        </p:spPr>
        <p:txBody>
          <a:bodyPr vert="horz" lIns="95783" tIns="47892" rIns="95783" bIns="478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5783" tIns="47892" rIns="95783" bIns="478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1" y="9181396"/>
            <a:ext cx="1600200" cy="527403"/>
          </a:xfrm>
          <a:prstGeom prst="rect">
            <a:avLst/>
          </a:prstGeom>
        </p:spPr>
        <p:txBody>
          <a:bodyPr vert="horz" lIns="95783" tIns="47892" rIns="95783" bIns="4789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3"/>
          </a:xfrm>
          <a:prstGeom prst="rect">
            <a:avLst/>
          </a:prstGeom>
        </p:spPr>
        <p:txBody>
          <a:bodyPr vert="horz" lIns="95783" tIns="47892" rIns="95783" bIns="4789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3"/>
          </a:xfrm>
          <a:prstGeom prst="rect">
            <a:avLst/>
          </a:prstGeom>
        </p:spPr>
        <p:txBody>
          <a:bodyPr vert="horz" lIns="95783" tIns="47892" rIns="95783" bIns="4789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5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8" indent="-359188" algn="l" defTabSz="95783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0" indent="-299323" algn="l" defTabSz="95783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3" indent="-239459" algn="l" defTabSz="95783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0" indent="-239459" algn="l" defTabSz="95783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28" indent="-239459" algn="l" defTabSz="95783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45" indent="-239459" algn="l" defTabSz="95783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62" indent="-239459" algn="l" defTabSz="95783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0" indent="-239459" algn="l" defTabSz="95783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96" indent="-239459" algn="l" defTabSz="95783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8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7" algn="l" defTabSz="9578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5" algn="l" defTabSz="9578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2" algn="l" defTabSz="9578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69" algn="l" defTabSz="9578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86" algn="l" defTabSz="9578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04" algn="l" defTabSz="9578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1" algn="l" defTabSz="9578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38" algn="l" defTabSz="9578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6858001" cy="990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2656" y="1064568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endParaRPr lang="ru-RU" sz="1200" b="1" dirty="0">
              <a:solidFill>
                <a:srgbClr val="1D16AA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648" y="1640632"/>
            <a:ext cx="64087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dirty="0" smtClean="0"/>
          </a:p>
          <a:p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252917"/>
            <a:ext cx="6858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accent2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accent2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accent2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accent2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accent2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632" y="2432720"/>
            <a:ext cx="633670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spc="0" dirty="0" smtClean="0">
                <a:ln w="0"/>
                <a:solidFill>
                  <a:srgbClr val="FF0000"/>
                </a:solidFill>
                <a:effectLst/>
              </a:rPr>
              <a:t>ГОСУДАРСТВЕННЫЕ </a:t>
            </a:r>
          </a:p>
          <a:p>
            <a:pPr algn="ctr"/>
            <a:r>
              <a:rPr lang="ru-RU" sz="5400" b="1" cap="all" spc="0" dirty="0" smtClean="0">
                <a:ln w="0"/>
                <a:solidFill>
                  <a:srgbClr val="FF0000"/>
                </a:solidFill>
                <a:effectLst/>
              </a:rPr>
              <a:t>ПРАЗДНИКИ РОССИИ</a:t>
            </a:r>
            <a:endParaRPr lang="ru-RU" sz="5400" b="1" cap="all" spc="0" dirty="0">
              <a:ln w="0"/>
              <a:solidFill>
                <a:srgbClr val="FF0000"/>
              </a:solidFill>
              <a:effectLst/>
            </a:endParaRPr>
          </a:p>
        </p:txBody>
      </p:sp>
      <p:pic>
        <p:nvPicPr>
          <p:cNvPr id="35842" name="Picture 2" descr="http://www.amur.info/images/news/68587_flagi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C9F1FE"/>
              </a:clrFrom>
              <a:clrTo>
                <a:srgbClr val="C9F1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0768" y="5385048"/>
            <a:ext cx="4104456" cy="3078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Две старых фотографии, два деда,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Со стен как будто смотрят на меня.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Один погиб почти перед победой,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Другой пропал в немецких лагерях.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Один дошел до самого Берлина,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В апреле сорок пятого - убит.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Другой пропал без вести, словно сгинул,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И даже неизвестно, где лежит.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Защитники Отечества родного,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Две разных жизни, но с одной судьбой.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Со старых фотографий смотрят снова,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Те, кто отдали жизнь за нас с тобой.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И в этот День Защитника Отчизны,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Героев павших будем вспоминать.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Они для нас свои отдали жизни,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Чтоб мы могли отчизну защищать.</a:t>
            </a:r>
            <a:endParaRPr lang="ru-RU" sz="1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1988" name="Picture 4" descr="C:\Users\User\Desktop\att-4d64dcb5b590c____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60848" y="920552"/>
            <a:ext cx="309634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648" y="992560"/>
            <a:ext cx="6408712" cy="7546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8 марта –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Международный женский день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Первыми отмечать женский день начали матроны - свободнорожденные римские женщины. Их мужья и сыновья дарили им подарки, освобождали от домашних дел и сами выполняли все работы по хозяйству. Рабынь в этот день также не загружали работой. В современное время женский праздник отмечают в связи с многолетней борьбой женщин за свои права. В XX веке международный женский праздник впервые отметили в 1911 году в четырех разных странах - Германии, Дании, Австрии и Швейцарии. Но тогда ещё праздник не имел своей собственной международной даты, и в разных странах его отмечали в различные дни.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В России женский день впервые отпраздновали в 1913 году в Санкт-Петербурге. А уже на следующий год Международный женский праздник официально получил свою дату - 8 марта и его в один день отметили уже сразу шесть стран: России, Дании, Германии, Австрии, Швейцарии и Голландии. С 1965 года в России этот праздник признан красным днем календаря и в этот день россияне официально освобождены от работы. Но свой статус государственного праздника Международный женский день получил лишь в 1975 году. Не во всех странах люди в этот день отдыхают, некоторым приходиться в этот великолепный и нужный праздник упорно трудиться. Сегодня, отмечая это торжество, мы в первую очередь чтим женскую сущность, показываем, как ценим и любим их, любим по-разному: как жену, как мать, дочь, подругу и др.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Давайте сделаем все возможное, чтобы в этот день наши любимые женщины почувствовали себя нужными и любимыми. Но не стоит, конечно же, ограничиваться только одним днем - живите так, чтобы нашим самым милым существам во всем мире всегда было тепло и уютно вместе с нами.</a:t>
            </a:r>
          </a:p>
          <a:p>
            <a:endParaRPr lang="ru-RU" b="1" dirty="0">
              <a:latin typeface="Monotype Corsiva" pitchFamily="66" charset="0"/>
            </a:endParaRPr>
          </a:p>
        </p:txBody>
      </p:sp>
      <p:pic>
        <p:nvPicPr>
          <p:cNvPr id="16386" name="Picture 2" descr="http://mou71.ru/upload/image/2012/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4944" y="7986788"/>
            <a:ext cx="1368152" cy="1278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4034" name="Picture 2" descr="http://img1.liveinternet.ru/images/attach/c/4/84/443/84443975_large_0_713d0_550e1f9c_orig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688" y="1280592"/>
            <a:ext cx="5716778" cy="41440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68760" y="5961112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Есть много праздников в стране,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Но женский день отдан Весне,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Ведь только женщинам подвластно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Создать весенний праздник - лаской.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Так будьте добрыми, простыми,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Всегда с улыбкой на лице!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Ну словом, будьте Вы такими,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Как подобает быть Весне!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1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664" y="1784648"/>
            <a:ext cx="6264696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1 мая - День весны и труда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Праздник 1 мая олицетворяет равенство всех трудящихся на земле людей. Его появлению послужили события в 1886 года, когда в Чикаго рабочие одной из фабрик потребовали перейти с 15 часового рабочего дня на 8 часовой и объявили забастовку. Демонстрации и митинги протеста продолжались четыре дня, результатом которых стали многочисленные гибели и аресты трудящихся. Решением Конгресса 2-го Интернационала в 1889 году 1 мая было принято считать «Днем международной борьбы за 8-часовой рабочий день и Днем международной солидарности пролетариев всех стран».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В России этот праздник впервые прошел в 1890 году в Варшаве и тогда имел название «День международной солидарности трудящихся». А в 1917 году после прихода к власти большевиков миллионы простых рабочих и крестьян вышли на улицы во всех городах страны с лозунгами и плакатами протеста против социального неравноправия. В СССР праздник 1 мая обрел наибольшую популярность, людям устроили выходные дни, а беспорядочные митинги превратились в организованные торжественные шествия. Главное празднество происходило, конечно же, в Москве. Сотни тысяч людей шли с флажками, шариками, и плакатами по Красной площади. А в 1997 году Государственная дума дала этому празднику новое название - «День весны и труда».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Сегодня Первомай практически полностью утратил свои политические корни, демонстрации устраивают разве, что коммунистические партии. Но все равно старшее поколение ещё долго будет вспоминать этот яркий веселый праздник - наш любимый Первомай.</a:t>
            </a:r>
          </a:p>
          <a:p>
            <a:endParaRPr lang="ru-RU" dirty="0"/>
          </a:p>
        </p:txBody>
      </p:sp>
      <p:pic>
        <p:nvPicPr>
          <p:cNvPr id="48130" name="Picture 2" descr="http://im2-tub-ru.yandex.net/i?id=214641658-71-72&amp;n=2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6872" y="7905328"/>
            <a:ext cx="2736304" cy="1396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0180" name="Picture 4" descr="http://21region.org/uploads/posts/2010-05/1272684122_01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56792" y="1280592"/>
            <a:ext cx="4032448" cy="401628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84784" y="5601072"/>
            <a:ext cx="45365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Кто на свете самый главный,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Самый добрый, самый славный?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Кто он? Как его зовут?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Ну, конечно, Это труд!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Кто на свете самый умный,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Самый старый, самый юный?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Кто он? Как его зовут?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Ну, конечно, Это труд!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Кто на все века и годы настоящий Царь природы?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Царь полей, заводов, Руд?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Кто он? Как его зовут?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Ну, конечно, Это труд!</a:t>
            </a:r>
            <a:endParaRPr lang="ru-RU" sz="1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656" y="1352600"/>
            <a:ext cx="6264696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9 мая - День Победы</a:t>
            </a: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День Победы - это праздник со слезами на глазах. Этот воистину великий день занимает особое положение над всеми остальными праздниками. Это и радость, и грусть одновременно. Сколько лет прошло, но такое все равно никогда не забудется.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9 мая 1945 года советские войска прекратили кровавую эпопею фашистской Германии и водрузили красный флаг над Рейхстагом. Закончились 4 года смертельных боев! Ура! Мы победили! Наша страна, наши дети и жены свободны! Ура! Это воистину самое значимое и торжественное событие в современной истории России. Именно поэтому этот праздник никогда не станет мене значимым, и каждый год его с широким размахом отмечают по все стране. Школьники, студенты, рабочие - все выходят в этот день на улицу, чтобы отдать дань тем ветеранам, которые ещё есть с нами и чтобы возложить цветы на вечный огонь тем, кто не вернулся с войны домой. С каждым годом тех, кто сражался за нашу мирную жизнь становиться все меньше.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Давайте гордиться и помнить какую воистину значимую победу одержали наши деды и прадеды и пусть их скромные имена, но великие достижения, навсегда останутся в наших сердцах.</a:t>
            </a:r>
          </a:p>
          <a:p>
            <a:pPr algn="just"/>
            <a:endParaRPr lang="ru-RU" dirty="0"/>
          </a:p>
        </p:txBody>
      </p:sp>
      <p:pic>
        <p:nvPicPr>
          <p:cNvPr id="52226" name="Picture 2" descr="http://img-fotki.yandex.ru/get/4525/85751897.115/0_7207c_4e790e0d_XL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04864" y="7401272"/>
            <a:ext cx="3600400" cy="2109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2776" y="5313040"/>
            <a:ext cx="4392488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День Победы 9 Мая –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Праздник мира в стране и весны.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В этот день мы солдат вспоминаем,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Не вернувшихся в семьи с войны.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 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В этот праздник мы чествуем дедов,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Защитивших родную страну,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Подарившим народам Победу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И вернувшим нам мир и весну!</a:t>
            </a:r>
          </a:p>
          <a:p>
            <a:endParaRPr lang="ru-RU" dirty="0"/>
          </a:p>
        </p:txBody>
      </p:sp>
      <p:pic>
        <p:nvPicPr>
          <p:cNvPr id="54276" name="Picture 4" descr="http://stat19.privet.ru/lr/0d137969a1ec8d41f6b592da0db02f8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84784" y="1640632"/>
            <a:ext cx="4320480" cy="3338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656" y="1928664"/>
            <a:ext cx="63367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12 июня - День России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День независимости России - самый молодой государственный праздник. В 1991 году была принята декларация о суверенитете Российской Федерации. С того времени данный праздник носил название «День независимости России». А 12 июня 1994 первый президент Российской Федерации Борис Николаевич Ельцин своим указам официально утвердил этот праздник как «День принятия Декларации о государственном суверенитете России». С момента вступления в действие нового Трудового Кодекса РФ (1 февраля 2002 года) этот праздник называют просто «День России». Из-за того, что этот праздник ещё совсем молод, а также из-за того, что он не имел четких определений, граждане нашей страны до сих пор не имеют четкого представления - в честь чего утверждена эта дата - 12 июня.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Когда распался Советский союз, руководство нашей страны объявило о создании нового государства - Российской Федерации. И на первом съезде народных депутатов РСФСР было решено запечатлеть это событие, чтобы оно вошло в новейшую историю нашей страны. Для того чтобы в будущем наши потомки знали, как расцветала и развивалась наша страна. </a:t>
            </a:r>
          </a:p>
          <a:p>
            <a:pPr algn="just"/>
            <a:endParaRPr lang="ru-RU" sz="1600" b="1" dirty="0"/>
          </a:p>
        </p:txBody>
      </p:sp>
      <p:pic>
        <p:nvPicPr>
          <p:cNvPr id="4098" name="Picture 2" descr="http://s58.radikal.ru/i159/1306/08/bdc387ac8e7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08920" y="6607564"/>
            <a:ext cx="2160240" cy="2208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0" name="Picture 2" descr="http://kobylkino.rkamen.pnzreg.ru/files/kobylkino_kamenka_pnzreg_ru/den-rossii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40768" y="1550622"/>
            <a:ext cx="4464496" cy="33483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16832" y="4376936"/>
            <a:ext cx="35730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День России, день извечной славы -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Праздник памяти, патриотизма, силы!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В гордости страной своей - мы правы: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Нет ее чудесней и красивей!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И напомнит радостная дата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Независимости нашей славной -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Обо всем, что дорого и свято,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О земле, нам всем судьбою данной!</a:t>
            </a:r>
            <a:endParaRPr lang="ru-RU" sz="1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664" y="1856656"/>
            <a:ext cx="61206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4 ноября - День народного единства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16 декабря 2004 года Государственная Дума Российской Федерации упразднила День согласия и примирения, который мы отмечали 7 ноября, и ввела новый праздник День народного единства. Главной причиной, которая способствовала этому решению, было желание депутатов навсегда исключить ассоциацию праздника 7 ноября с годовщиной Октябрьской социалистической революции, которая произошла 7 ноября 1917 года. А также увековечить другую историческую дату - «4 ноября 1612 г. войны народного ополчения под предводительством Кузьмы Минина и Дмитрия Пожарского штурмом взяли Китай-город, освободив Москву от польских интервентов и продемонстрировав образец героизма и сплоченности всего народа вне зависимости от происхождения, вероисповедания и положения в обществе».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Таким образом, можно констатировать факт выбора более значимого праздника для всех социальных групп людских масс. Ведь не весь народ в нашей стране поддерживает события Октябрьской революции. </a:t>
            </a:r>
          </a:p>
          <a:p>
            <a:pPr algn="just"/>
            <a:endParaRPr lang="ru-RU" sz="1600" dirty="0">
              <a:latin typeface="Monotype Corsiva" pitchFamily="66" charset="0"/>
            </a:endParaRPr>
          </a:p>
        </p:txBody>
      </p:sp>
      <p:pic>
        <p:nvPicPr>
          <p:cNvPr id="59395" name="Picture 3" descr="http://img.stalker.uz/pic_b/7441a4efa133784243f6371f37b2784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2896" y="6753200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6858001" cy="990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2656" y="1064568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ru-RU" sz="1200" b="1" dirty="0">
              <a:solidFill>
                <a:srgbClr val="1D16AA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648" y="1640632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lang="ru-RU" sz="14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lvl="0" algn="just"/>
            <a:endParaRPr lang="ru-RU" sz="1400" dirty="0" smtClean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00808" y="920553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Содержание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60648" y="2504728"/>
            <a:ext cx="6408712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         Введение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Новый год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Рождество Христово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День защитника Отечества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Международный женский день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Праздник Весны и Труда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День Победы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День России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День народного единства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Список использованной литературы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41168" y="2576737"/>
          <a:ext cx="504056" cy="43719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/>
              </a:tblGrid>
              <a:tr h="43204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728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976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42568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4728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4728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</a:rPr>
                        <a:t>22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61442" name="Picture 2" descr="http://img.bibo.kz/?303638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12776" y="1640632"/>
            <a:ext cx="4320480" cy="216024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76872" y="4160912"/>
            <a:ext cx="28666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С историей не спорят,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С историей живут,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Она объединяет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На подвиг и на труд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Едино государство,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Когда един народ,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Когда великой силой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Он движется вперед.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Врага он побеждает,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Объединившись в бой,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И Русь освобождает,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И жертвует собой.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Во славу тех героев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Живем одной судьбой,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Сегодня День единства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Мы празднуем с тобой!</a:t>
            </a:r>
            <a:endParaRPr lang="ru-RU" sz="1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8760" y="279276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0768" y="1208584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Список использованной литературы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92896" y="5817096"/>
            <a:ext cx="1847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60648" y="2864768"/>
            <a:ext cx="65973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b="1" dirty="0" err="1" smtClean="0">
                <a:solidFill>
                  <a:srgbClr val="0070C0"/>
                </a:solidFill>
                <a:latin typeface="Monotype Corsiva" pitchFamily="66" charset="0"/>
              </a:rPr>
              <a:t>Пудовина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 Е.И. Методическое пособие Государственные    </a:t>
            </a:r>
          </a:p>
          <a:p>
            <a:pPr marL="457200" indent="-457200">
              <a:lnSpc>
                <a:spcPct val="150000"/>
              </a:lnSpc>
            </a:pP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        праздники Российской Федерации:- Айрис-Пресс, 2006.</a:t>
            </a:r>
          </a:p>
          <a:p>
            <a:pPr marL="457200" indent="-457200">
              <a:lnSpc>
                <a:spcPct val="150000"/>
              </a:lnSpc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  <a:latin typeface="Monotype Corsiva" pitchFamily="66" charset="0"/>
              </a:rPr>
              <a:t>ru.wikipedia.org</a:t>
            </a:r>
            <a:endParaRPr lang="ru-RU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  <a:latin typeface="Monotype Corsiva" pitchFamily="66" charset="0"/>
              </a:rPr>
              <a:t>otherreferats.allbest.ru</a:t>
            </a:r>
            <a:endParaRPr lang="ru-RU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marL="457200" indent="-457200">
              <a:buAutoNum type="arabicPeriod" startAt="2"/>
            </a:pPr>
            <a:endParaRPr lang="ru-RU" sz="1600" dirty="0" smtClean="0"/>
          </a:p>
          <a:p>
            <a:pPr marL="457200" indent="-457200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6858001" cy="990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2656" y="1064568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endParaRPr lang="ru-RU" sz="1200" b="1" dirty="0">
              <a:solidFill>
                <a:srgbClr val="1D16AA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648" y="1640632"/>
            <a:ext cx="6408712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Введение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Государственные праздники занимают особое место в жизни общества. Они призваны, прежде всего, продемонстрировать силу и значение государства. Знание детьми государственных праздников наряду со знаниями государственной символики является частью изучения истории своей страны в целом.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Праздник — день торжества, установленный в честь или в память кого-нибудь, чего-нибудь. В том числе, день или ряд дней, отмечаемых церковью в память религиозного события или святого. Выходной, нерабочий день. День радости и торжества. День игр и развлечений.</a:t>
            </a:r>
          </a:p>
          <a:p>
            <a:pPr lvl="0"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Социальное время можно разбить на три вида: повседневность (будни), выходные и праздники. Повседневность — это череда практик, повторяющихся изо дня в день. Выходные — это регулярные перерывы в беге повседневности. Повседневность и выходные имеют тенденцию к </a:t>
            </a:r>
            <a:r>
              <a:rPr lang="ru-RU" sz="1600" b="1" dirty="0" err="1" smtClean="0">
                <a:solidFill>
                  <a:srgbClr val="0070C0"/>
                </a:solidFill>
                <a:latin typeface="Monotype Corsiva" pitchFamily="66" charset="0"/>
              </a:rPr>
              <a:t>рутинизации</a:t>
            </a:r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. Чаще всего основным содержанием повседневности является труд. В выходные же преобладает свободное время. В это свободное время может меняться график и содержание питания, индивид может сам выбирать свое окружение. Считается, что в выходные человек должен восстанавливать свои силы после рабочих будней.</a:t>
            </a:r>
          </a:p>
          <a:p>
            <a:pPr lvl="0"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Праздник является особым элементом в структуре социального времени. Главная функция праздника — </a:t>
            </a:r>
            <a:r>
              <a:rPr lang="ru-RU" sz="1600" b="1" dirty="0" err="1" smtClean="0">
                <a:solidFill>
                  <a:srgbClr val="0070C0"/>
                </a:solidFill>
                <a:latin typeface="Monotype Corsiva" pitchFamily="66" charset="0"/>
              </a:rPr>
              <a:t>социокультурная</a:t>
            </a:r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 интеграция той или иной общности людей. Разные праздники осуществляют разные виды интеграции.</a:t>
            </a:r>
          </a:p>
          <a:p>
            <a:pPr lvl="0"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Цель государственных праздников — сплочение граждан вокруг официальных лидеров. Государственные праздники бывают двух уровней: организуемые самими властями и индивидуальные. Второй уровень, это когда государственный праздник сливается с индивидуальным и люди устраивают застолья. </a:t>
            </a:r>
          </a:p>
          <a:p>
            <a:pPr lvl="0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" y="0"/>
            <a:ext cx="6858001" cy="990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2656" y="1064568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endParaRPr lang="ru-RU" sz="1200" b="1" dirty="0">
              <a:solidFill>
                <a:srgbClr val="1D16AA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648" y="2000672"/>
            <a:ext cx="64087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lvl="0"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В случае первого уровня праздник просто становится дополнительным выходным.</a:t>
            </a:r>
          </a:p>
          <a:p>
            <a:pPr lvl="0"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Важную роль в праздничных ритуалах играет потребление. Оно выражается в застолье, подарках и специальной праздничной одежде. Нерабочими, праздничными днями в Российской Федерации являются:</a:t>
            </a: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1, 2, 3, 4 и 5 января — Новогодние каникулы;</a:t>
            </a: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7 января — Рождество Христово;</a:t>
            </a: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23 февраля — День защитника Отечества;</a:t>
            </a: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8 марта — Международный женский день;</a:t>
            </a: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1 мая — Праздник Весны и Труда;</a:t>
            </a: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9 мая — День Победы;</a:t>
            </a: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12 июня — День России;</a:t>
            </a:r>
          </a:p>
          <a:p>
            <a:pPr lvl="0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4 ноября — День народного единства.</a:t>
            </a:r>
          </a:p>
          <a:p>
            <a:pPr lvl="0"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6858001" cy="990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2656" y="1064568"/>
            <a:ext cx="63367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Новый год</a:t>
            </a:r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Обычай праздновать Новый год зародился в Месопотамии, был связан с весенним возрождением природы и отмечался в марте. С этого дня начинались все крупные мероприятия, было запрещено вершить суды и работать в течение 12 дней. Тогда же и пошел обычай дарить на Новый год друг другу всевозможные подарки и памятные сувениры. В России Новый год официально утвердил в 14 веке Иоанн Васильевич Третий, его датой стало 1 сентября. Причиной этому послужило то, что в этот день на Руси собирали все пошлины, оброк и другие, существующие в то время налоги. Последний раз 1 сентября Новый год отметили в 1698 году. А в 1699 г. Петр I своим указом назначил новую дату празднования Нового года - 1 января, т.е. ту самую заветную цифру, которая заставляет уже накануне праздника биться наши сердца.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Перед Новым годом во всей квартире необходимо провести генеральную уборку. После этого принято наряжать дом мишурой, серпантином и другими украшениями. Изюминкой Нового года, конечно же, является новогодняя елка. Сейчас в магазине продается большое количество шикарно сделанных искусственных елок, так что вам не придется губить живую природу. </a:t>
            </a: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endParaRPr lang="ru-RU" sz="1200" b="1" dirty="0">
              <a:solidFill>
                <a:srgbClr val="1D16AA"/>
              </a:solidFill>
              <a:latin typeface="Monotype Corsiva" pitchFamily="66" charset="0"/>
            </a:endParaRPr>
          </a:p>
        </p:txBody>
      </p:sp>
      <p:pic>
        <p:nvPicPr>
          <p:cNvPr id="1028" name="Picture 4" descr="http://bibnout.ru/andersen/images/1c6194e9ccc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92896" y="6969224"/>
            <a:ext cx="1728192" cy="1390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6858001" cy="9906000"/>
          </a:xfrm>
          <a:prstGeom prst="rect">
            <a:avLst/>
          </a:prstGeom>
          <a:noFill/>
        </p:spPr>
      </p:pic>
      <p:pic>
        <p:nvPicPr>
          <p:cNvPr id="1030" name="Picture 6" descr="http://img1.liveinternet.ru/images/attach/c/2/66/766/66766015_4542b6274c32_1024x76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16832" y="488504"/>
            <a:ext cx="3910683" cy="41044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6672" y="4088904"/>
            <a:ext cx="5688632" cy="5037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Monotype Corsiva" pitchFamily="66" charset="0"/>
              </a:rPr>
              <a:t>Что за праздник - Новый год!</a:t>
            </a:r>
            <a:endParaRPr lang="ru-RU" sz="1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Что за праздник Новый год - чудесный!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Он нам радости несет, и песни!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И веселый хоровод водят дети в Новый год,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В Новый год, в Новый год, в Новый год.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Раздает всем Новый год подарки,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Нашу елочку зажжет он ярко.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Чистый, мирный небосвод нам подарит Новый год,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Новый год, Новый год, Новый год.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Улетят печаль и грусть куда-то...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И всегда смеются пусть ребята,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Пусть тихонько подпоет эту песню Новый год,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Новый год, Новый год, Новый год.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Новый год шагает по планете,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Любят взрослые его и дети.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Через год опять придет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К нам веселый Новый год, </a:t>
            </a:r>
            <a:b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Monotype Corsiva" pitchFamily="66" charset="0"/>
              </a:rPr>
              <a:t>Новый год, Новый год, Новый год</a:t>
            </a:r>
            <a:endParaRPr lang="ru-RU" sz="1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0648" y="1352601"/>
            <a:ext cx="648072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7 января - Рождество Христово</a:t>
            </a: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В России традиция праздновать Рождество соответствует дате юлианского календаря - 7 января, католическая церковь, отмечает его 25 декабря по григорианскому летоисчислению. Неподалеку от Вифлеема в пещере, куда пастухи во время ненастья загоняют овец и там переживают окончание непогоды, 2000 лет назад у Святой Богородицы Девы Марии чудесным образом родился божий сын - младенец Иисус Христос. Главное чудо заключалось в том, что Дева Мария ни разу не состояла в связи ни с одним мужчиной. После рождения и взросления Иисус Христос пошел по белому свету излечивая больных и калек чудотворными способами. В Рождество заканчивается великий христианский сорокадневный пост, после которого им разрешается вкусить доселе запретные пищи.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После появления первой вечерней звезды, которую называют Вифлеемской, в церкви начинаются песнопения и празднования. Верующие зажигают свечи, что обозначает как бы согревание новорожденного младенца Иисуса. После церковных служений праздник перемещается в дома и квартиры. Люди устраивают застолья, ходят колядовать. Человек, к которому пришли колядующие, должен отблагодарить их за песни и пляски и положить в мешочек что-нибудь из домашних съестных запасов. Тому, кто ничего не подарит колядующим, не будет милости в наступившем году и ждет его голод и бедность. После Рождества наступают святки - в течение 12 дней верующие отмечают этот замечательный праздник.</a:t>
            </a: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endParaRPr lang="ru-RU" sz="1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just"/>
            <a:endParaRPr lang="ru-RU" sz="1600" dirty="0">
              <a:latin typeface="Monotype Corsiva" pitchFamily="66" charset="0"/>
            </a:endParaRPr>
          </a:p>
        </p:txBody>
      </p:sp>
      <p:pic>
        <p:nvPicPr>
          <p:cNvPr id="33797" name="Picture 5" descr="http://www.izbadeluxe.ru/files/image/awards/NY201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8881" y="7648979"/>
            <a:ext cx="2016223" cy="1754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6632" y="1568624"/>
            <a:ext cx="674136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1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Рождество - день очень славный,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Праздник светлый, праздник главный!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Не один уж век подряд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Люди точно говорят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О чудесных приключеньях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И негаданных свершеньях,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Что творятся в рождество!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Лишь поверить в волшебство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Нужно искренне, душой -</a:t>
            </a:r>
            <a:b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Все исполнит день такой!</a:t>
            </a:r>
            <a:endParaRPr lang="ru-RU" sz="1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7890" name="Picture 2" descr="http://images.cards.mail.ru/e1/23/a636fc08637491ee8d956bca4ac423e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68760" y="1640632"/>
            <a:ext cx="4704523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!!!\Save_сохранения\детский дом\patriot_foni\patriot foni\2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6857999" cy="990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8640" y="776536"/>
            <a:ext cx="6552728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23 февраля - День защитника Отечества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Данный праздник появился 10 февраля 1995 года - Государственная Дума Российской Федерации приняла федеральный закон «О днях воинской славы России». В этом законе праздник 23 февраля носит следующее название: «23 февраля - День победы Красной Армии над кайзеровскими войсками Германии в 1918 г. - День защитника Отечества». Ранее этот праздник был официально утвержден в 1946 году и имел название «День Советской Армии и Военно-морского флота». Кстати, по старому календарю этот праздник раньше отмечали 8 марта. 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</a:rPr>
              <a:t>На сегодняшний день, данное торжество большинство россиян воспринимают не как праздник победы Красной армии над войсками Германии, а как праздник всех мужчин, как служивших так и не служивших в армии, школьников, студентов, пап, дедушек, братьев. Для бывших и настоящих военнослужащих День защитника Отечества - это, прежде всего, памятная дата, напоминание о силе и мощи нашей Советской армии, и её потенциале. День защитника Отечества стал днем славы настоящих мужчин, способных защитить свою семью, детей и просто незнакомого человека попавшего в беду. Наша страна всегда будет оставаться непобедимой, ведь в нашей стране живут только настоящие люди, мужчины во всех смыслах этого слова. И если наша великая страна будет в опасности, мы точно знаем - мы победим любого врага, ведь мы Россияне!</a:t>
            </a:r>
          </a:p>
          <a:p>
            <a:endParaRPr lang="ru-RU" dirty="0"/>
          </a:p>
        </p:txBody>
      </p:sp>
      <p:pic>
        <p:nvPicPr>
          <p:cNvPr id="39941" name="Picture 5" descr="http://img-fotki.yandex.ru/get/4514/47407354.4bc/0_b7505_b95801b9_ori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92896" y="7761312"/>
            <a:ext cx="2665856" cy="1337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1947</Words>
  <Application>Microsoft Office PowerPoint</Application>
  <PresentationFormat>Лист A4 (210x297 мм)</PresentationFormat>
  <Paragraphs>185</Paragraphs>
  <Slides>21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Центральную городскую библиотеку</dc:title>
  <dc:creator>User</dc:creator>
  <cp:lastModifiedBy>Зайка</cp:lastModifiedBy>
  <cp:revision>133</cp:revision>
  <cp:lastPrinted>2020-09-20T15:52:12Z</cp:lastPrinted>
  <dcterms:created xsi:type="dcterms:W3CDTF">2012-01-14T09:58:33Z</dcterms:created>
  <dcterms:modified xsi:type="dcterms:W3CDTF">2020-09-20T15:54:25Z</dcterms:modified>
</cp:coreProperties>
</file>