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notesMasterIdLst>
    <p:notesMasterId r:id="rId35"/>
  </p:notesMasterIdLst>
  <p:sldIdLst>
    <p:sldId id="256" r:id="rId2"/>
    <p:sldId id="328" r:id="rId3"/>
    <p:sldId id="327" r:id="rId4"/>
    <p:sldId id="329" r:id="rId5"/>
    <p:sldId id="331" r:id="rId6"/>
    <p:sldId id="322" r:id="rId7"/>
    <p:sldId id="332" r:id="rId8"/>
    <p:sldId id="325" r:id="rId9"/>
    <p:sldId id="326" r:id="rId10"/>
    <p:sldId id="333" r:id="rId11"/>
    <p:sldId id="334" r:id="rId12"/>
    <p:sldId id="336" r:id="rId13"/>
    <p:sldId id="337" r:id="rId14"/>
    <p:sldId id="338" r:id="rId15"/>
    <p:sldId id="339" r:id="rId16"/>
    <p:sldId id="340" r:id="rId17"/>
    <p:sldId id="341" r:id="rId18"/>
    <p:sldId id="342" r:id="rId19"/>
    <p:sldId id="343" r:id="rId20"/>
    <p:sldId id="344" r:id="rId21"/>
    <p:sldId id="346" r:id="rId22"/>
    <p:sldId id="348" r:id="rId23"/>
    <p:sldId id="350" r:id="rId24"/>
    <p:sldId id="352" r:id="rId25"/>
    <p:sldId id="349" r:id="rId26"/>
    <p:sldId id="354" r:id="rId27"/>
    <p:sldId id="353" r:id="rId28"/>
    <p:sldId id="355" r:id="rId29"/>
    <p:sldId id="356" r:id="rId30"/>
    <p:sldId id="357" r:id="rId31"/>
    <p:sldId id="358" r:id="rId32"/>
    <p:sldId id="359" r:id="rId33"/>
    <p:sldId id="285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13" autoAdjust="0"/>
  </p:normalViewPr>
  <p:slideViewPr>
    <p:cSldViewPr>
      <p:cViewPr varScale="1">
        <p:scale>
          <a:sx n="83" d="100"/>
          <a:sy n="83" d="100"/>
        </p:scale>
        <p:origin x="-1267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5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4D079-B501-4751-A398-FB7D62341CCE}" type="datetimeFigureOut">
              <a:rPr lang="ru-RU" smtClean="0"/>
              <a:pPr/>
              <a:t>21.04.2021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1BFF0-8C34-4A74-8021-AAB3694FA2A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9201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1BFF0-8C34-4A74-8021-AAB3694FA2AA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1034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5B106E36-FD25-4E2D-B0AA-010F637433A0}" type="datetimeFigureOut">
              <a:rPr lang="ru-RU" smtClean="0"/>
              <a:pPr/>
              <a:t>21.04.2021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ransition spd="slow">
    <p:dissolve/>
  </p:transition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pn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Relationship Id="rId9" Type="http://schemas.openxmlformats.org/officeDocument/2006/relationships/image" Target="../media/image1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0"/>
            <a:ext cx="7488832" cy="29249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bg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муниципальное бюджетное  </a:t>
            </a:r>
            <a:r>
              <a:rPr lang="ru-RU" sz="2200" b="1" dirty="0">
                <a:solidFill>
                  <a:schemeClr val="bg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дошкольное образовательное учреждение</a:t>
            </a:r>
            <a:br>
              <a:rPr lang="ru-RU" sz="2200" b="1" dirty="0">
                <a:solidFill>
                  <a:schemeClr val="bg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«Детский </a:t>
            </a:r>
            <a:r>
              <a:rPr lang="ru-RU" sz="2200" b="1" dirty="0">
                <a:solidFill>
                  <a:schemeClr val="bg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сад комбинированного вида №</a:t>
            </a:r>
            <a:r>
              <a:rPr lang="ru-RU" sz="2200" b="1" dirty="0" smtClean="0">
                <a:solidFill>
                  <a:schemeClr val="bg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120»</a:t>
            </a:r>
            <a:r>
              <a:rPr lang="ru-RU" sz="2200" b="1" dirty="0">
                <a:solidFill>
                  <a:schemeClr val="bg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/>
            </a:r>
            <a:br>
              <a:rPr lang="ru-RU" sz="2200" b="1" dirty="0">
                <a:solidFill>
                  <a:schemeClr val="bg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</a:br>
            <a:r>
              <a:rPr lang="ru-RU" sz="1800" b="1" dirty="0">
                <a:solidFill>
                  <a:schemeClr val="bg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bg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</a:br>
            <a:r>
              <a:rPr lang="ru-RU" sz="3100" b="1" dirty="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Проект </a:t>
            </a:r>
            <a:r>
              <a:rPr lang="ru-RU" sz="3100" b="1" dirty="0">
                <a:solidFill>
                  <a:schemeClr val="bg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на тему:</a:t>
            </a:r>
            <a:br>
              <a:rPr lang="ru-RU" sz="3100" b="1" dirty="0">
                <a:solidFill>
                  <a:schemeClr val="bg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«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Знакомство с музыкантами и фольклором 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Соловьиного 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края».</a:t>
            </a:r>
            <a:r>
              <a:rPr lang="ru-RU" sz="2800" dirty="0">
                <a:solidFill>
                  <a:schemeClr val="bg1"/>
                </a:solidFill>
                <a:latin typeface="+mn-lt"/>
              </a:rPr>
              <a:t/>
            </a:r>
            <a:br>
              <a:rPr lang="ru-RU" sz="2800" dirty="0">
                <a:solidFill>
                  <a:schemeClr val="bg1"/>
                </a:solidFill>
                <a:latin typeface="+mn-lt"/>
              </a:rPr>
            </a:br>
            <a:endParaRPr lang="ru-RU" sz="2800" b="1" dirty="0">
              <a:solidFill>
                <a:schemeClr val="bg1"/>
              </a:solidFill>
              <a:effectLst/>
              <a:latin typeface="+mn-lt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7984" y="4149080"/>
            <a:ext cx="4716016" cy="2088232"/>
          </a:xfrm>
        </p:spPr>
        <p:txBody>
          <a:bodyPr>
            <a:normAutofit/>
          </a:bodyPr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                                              </a:t>
            </a:r>
            <a:r>
              <a:rPr lang="ru-RU" sz="1200" b="1" dirty="0">
                <a:solidFill>
                  <a:schemeClr val="accent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РАЗРАБОТАЛА </a:t>
            </a:r>
          </a:p>
          <a:p>
            <a:pPr algn="ctr"/>
            <a:r>
              <a:rPr lang="ru-RU" sz="1200" b="1" dirty="0">
                <a:solidFill>
                  <a:schemeClr val="accent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                              МУЗЫКАЛЬНЫЙ РУКОВОДИТЕЛЬ</a:t>
            </a:r>
            <a:endParaRPr lang="en-US" sz="1200" b="1" dirty="0">
              <a:solidFill>
                <a:schemeClr val="accent1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algn="ctr"/>
            <a:r>
              <a:rPr lang="ru-RU" sz="1200" b="1" dirty="0">
                <a:solidFill>
                  <a:schemeClr val="accent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                      </a:t>
            </a:r>
            <a:r>
              <a:rPr lang="en-US" sz="1200" b="1" dirty="0">
                <a:solidFill>
                  <a:schemeClr val="accent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1 </a:t>
            </a:r>
            <a:r>
              <a:rPr lang="ru-RU" sz="1200" b="1" dirty="0">
                <a:solidFill>
                  <a:schemeClr val="accent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КВАЛИФИКАЦИОННОЙ КАТЕГОРИИ</a:t>
            </a:r>
          </a:p>
          <a:p>
            <a:pPr algn="ctr"/>
            <a:r>
              <a:rPr lang="ru-RU" sz="1200" b="1" dirty="0">
                <a:solidFill>
                  <a:schemeClr val="accent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                                                 </a:t>
            </a:r>
            <a:r>
              <a:rPr lang="en-US" sz="1200" b="1" dirty="0">
                <a:solidFill>
                  <a:schemeClr val="accent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            </a:t>
            </a:r>
            <a:r>
              <a:rPr lang="ru-RU" sz="1200" b="1" dirty="0">
                <a:solidFill>
                  <a:schemeClr val="accent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ЧЕРКАШИНА О.В.</a:t>
            </a:r>
          </a:p>
        </p:txBody>
      </p:sp>
      <p:pic>
        <p:nvPicPr>
          <p:cNvPr id="5" name="Picture 2" descr="https://eldmsh2.ru/uploads/s/g/x/w/gxw5ks43hrd6/img/full_zwZgyBX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65" y="3356992"/>
            <a:ext cx="4006187" cy="275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yt3.ggpht.com/a/AATXAJwG9sLiHwz_FhzL-bNVF2YvNJbSZOmiZRsguA=s900-c-k-c0xffffffff-no-rj-m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98" y="404664"/>
            <a:ext cx="9174098" cy="576064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62000" y="0"/>
            <a:ext cx="7698432" cy="40466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+mn-lt"/>
              </a:rPr>
              <a:t>Релаксация</a:t>
            </a:r>
          </a:p>
        </p:txBody>
      </p:sp>
      <p:pic>
        <p:nvPicPr>
          <p:cNvPr id="1026" name="Picture 2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Свиридов\IMG_20210303_1628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83588"/>
            <a:ext cx="2376264" cy="37170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7" name="Picture 3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Свиридов\IMG_20210303_1629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132856"/>
            <a:ext cx="2376264" cy="37455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8" name="Picture 4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Свиридов\IMG_20210303_1629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052736"/>
            <a:ext cx="2517744" cy="36947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8193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5760"/>
            <a:ext cx="7698432" cy="40466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+mn-lt"/>
              </a:rPr>
              <a:t>Рисунки на тему произ</a:t>
            </a:r>
            <a:r>
              <a:rPr lang="ru-RU" sz="2400" b="1" dirty="0">
                <a:solidFill>
                  <a:schemeClr val="bg1"/>
                </a:solidFill>
              </a:rPr>
              <a:t>в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едения «Метель»</a:t>
            </a:r>
          </a:p>
        </p:txBody>
      </p:sp>
      <p:pic>
        <p:nvPicPr>
          <p:cNvPr id="10" name="Picture 2" descr="https://yt3.ggpht.com/a/AATXAJwG9sLiHwz_FhzL-bNVF2YvNJbSZOmiZRsguA=s900-c-k-c0xffffffff-no-rj-m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0" y="4309624"/>
            <a:ext cx="2448272" cy="170857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ownloads\IMG-f736a6d0622a18eebd05410b846c0793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14728"/>
            <a:ext cx="3203847" cy="3063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3" name="Picture 5" descr="C:\Users\User\Downloads\IMG-166881a2779a0dac109c77f81740286f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94" y="514728"/>
            <a:ext cx="3201784" cy="2795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C:\Users\User\Downloads\IMG-7cf5178dc6ed9cf3fad18018a2367e5e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31341" y="3356992"/>
            <a:ext cx="3025044" cy="28630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2" name="Picture 2" descr="https://moodle.ektu.kz/pluginfile.php/1074/course/overviewfiles/%D0%9F%D0%B0%D0%BB%D0%B8%D1%82%D1%80%D0%B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0" r="4806" b="8208"/>
          <a:stretch/>
        </p:blipFill>
        <p:spPr bwMode="auto">
          <a:xfrm>
            <a:off x="3096345" y="1162761"/>
            <a:ext cx="2699791" cy="202118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User\Downloads\IMG-166881a2779a0dac109c77f81740286f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93" y="578739"/>
            <a:ext cx="3351619" cy="29259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0356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t.depositphotos.com/2333525/4989/v/950/depositphotos_49895221-stock-illustration-music-notes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58368"/>
            <a:ext cx="9143999" cy="629642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62000" y="0"/>
            <a:ext cx="7698432" cy="40466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+mn-lt"/>
              </a:rPr>
              <a:t>№4 «Наш земляк - В. Ф. Гридин»</a:t>
            </a:r>
          </a:p>
        </p:txBody>
      </p:sp>
      <p:pic>
        <p:nvPicPr>
          <p:cNvPr id="2051" name="Picture 3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Гридин\IMG_20210225_1501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0546"/>
            <a:ext cx="2038603" cy="2906445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Гридин\IMG_20210225_1531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489" y="699840"/>
            <a:ext cx="3975979" cy="2981984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Гридин\IMG_20210225_1533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336" y="486504"/>
            <a:ext cx="1944216" cy="2870487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Гридин\IMG_20210225_1536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15683"/>
            <a:ext cx="1944216" cy="260117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Гридин\IMG_20210225_15394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070" y="3861047"/>
            <a:ext cx="1871002" cy="2334109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Гридин\IMG_20210225_15335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606579"/>
            <a:ext cx="1944217" cy="258857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92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t.depositphotos.com/2333525/4989/v/950/depositphotos_49895221-stock-illustration-music-notes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58369"/>
            <a:ext cx="8640961" cy="609400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62000" y="0"/>
            <a:ext cx="7698432" cy="40466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Знакомство с народным инструментом</a:t>
            </a:r>
            <a:endParaRPr lang="ru-RU" sz="24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075" name="Picture 3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Гридин\IMG_20210225_154329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83347"/>
            <a:ext cx="2376263" cy="3445707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Гридин\IMG_20210225_1543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992528"/>
            <a:ext cx="1638192" cy="2181823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Гридин\IMG_20210225_1544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83348"/>
            <a:ext cx="2496430" cy="3409182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Гридин\IMG_20210225_1545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63" y="4054225"/>
            <a:ext cx="1548697" cy="2120128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Гридин\IMG_20210225_1544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84436"/>
            <a:ext cx="2880320" cy="3840426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08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t.depositphotos.com/2333525/4989/v/950/depositphotos_49895221-stock-illustration-music-notes-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104" y="764704"/>
            <a:ext cx="2601896" cy="158417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62000" y="0"/>
            <a:ext cx="7698432" cy="40466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Рисунки </a:t>
            </a:r>
            <a:endParaRPr lang="ru-RU" sz="24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102" name="Picture 6" descr="C:\Users\User\Desktop\Downloads\IMG-16521fa85a2201f9621b559009de7c82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35896" y="548680"/>
            <a:ext cx="2954694" cy="2655981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Downloads\IMG-38bca9c9ba0638e103da4c79a48508e4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24126" y="3475464"/>
            <a:ext cx="3001517" cy="2685945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Downloads\IMG-35b31e0ce6970fbd81387c1b66401b09-V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83984" y="3501008"/>
            <a:ext cx="2736304" cy="2685945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User\Desktop\Downloads\IMG-37298c0af499685e189a32555b831ea2-V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17" y="548680"/>
            <a:ext cx="2479877" cy="3204799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5" name="Picture 9" descr="https://st2.depositphotos.com/3665495/5825/i/950/depositphotos_58257159-stock-photo-hand-drawn-paint-palett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8" y="3753480"/>
            <a:ext cx="2559596" cy="243347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93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476672"/>
            <a:ext cx="7560840" cy="36004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+mn-lt"/>
              </a:rPr>
              <a:t>Л.Н. </a:t>
            </a:r>
            <a:r>
              <a:rPr lang="ru-RU" sz="2400" b="1" dirty="0" err="1">
                <a:solidFill>
                  <a:schemeClr val="bg1"/>
                </a:solidFill>
                <a:latin typeface="+mn-lt"/>
              </a:rPr>
              <a:t>Петропольская-Барашкина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 - Курский вальс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762000" y="0"/>
            <a:ext cx="7543800" cy="40466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№5 «Иду по жизни с песней!» </a:t>
            </a:r>
          </a:p>
        </p:txBody>
      </p:sp>
      <p:pic>
        <p:nvPicPr>
          <p:cNvPr id="6148" name="Picture 4" descr="http://pngimg.com/uploads/music_notes/music_notes_PNG5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12" y="3140968"/>
            <a:ext cx="8986588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User\Desktop\Downloads\IMG_20210310_1542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290" y="3857601"/>
            <a:ext cx="1707654" cy="2276871"/>
          </a:xfrm>
          <a:prstGeom prst="rect">
            <a:avLst/>
          </a:prstGeom>
          <a:ln>
            <a:solidFill>
              <a:srgbClr val="FF000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esktop\Downloads\IMG_20210310_154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898"/>
            <a:ext cx="2282764" cy="3207102"/>
          </a:xfrm>
          <a:prstGeom prst="rect">
            <a:avLst/>
          </a:prstGeom>
          <a:ln>
            <a:solidFill>
              <a:srgbClr val="FF000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User\Desktop\Downloads\IMG_20210310_1542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93033"/>
            <a:ext cx="1708536" cy="2278048"/>
          </a:xfrm>
          <a:prstGeom prst="rect">
            <a:avLst/>
          </a:prstGeom>
          <a:ln>
            <a:solidFill>
              <a:srgbClr val="FF000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User\Desktop\Downloads\IMG_20210310_1537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052898"/>
            <a:ext cx="2355726" cy="3207102"/>
          </a:xfrm>
          <a:prstGeom prst="rect">
            <a:avLst/>
          </a:prstGeom>
          <a:ln>
            <a:solidFill>
              <a:srgbClr val="FF000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User\Desktop\Downloads\IMG_20210310_1541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047139"/>
            <a:ext cx="2204201" cy="3212861"/>
          </a:xfrm>
          <a:prstGeom prst="rect">
            <a:avLst/>
          </a:prstGeom>
          <a:ln>
            <a:solidFill>
              <a:srgbClr val="FF000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23114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762000" y="0"/>
            <a:ext cx="7543800" cy="40466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chemeClr val="bg1"/>
                </a:solidFill>
              </a:rPr>
              <a:t>«Курский вальс»</a:t>
            </a:r>
          </a:p>
        </p:txBody>
      </p:sp>
      <p:pic>
        <p:nvPicPr>
          <p:cNvPr id="7170" name="Picture 2" descr="https://thumbs.dreamstime.com/b/%D0%BC%D0%B8%D0%BB%D1%8B%D0%B9-%D0%BC%D0%B0%D0%BB%D1%8C%D1%87%D0%B8%D0%BA-%D0%B8-%D0%B4%D0%B5%D0%B2%D1%83%D1%88%D0%BA%D0%B0-%D1%82%D0%B0%D0%BD%D1%86%D1%83%D1%8F-%D0%BA%D0%BB%D0%B0%D1%81%D1%81%D0%B8%D1%87%D0%B5%D1%81%D0%BA%D0%B8%D0%B9-%D1%82%D0%B0%D0%BD%D0%B5%D1%86-%D0%B2-%D1%8D%D0%BB%D0%B5%D0%B3%D0%B0%D0%BD%D1%82%D0%BD%D1%8B%D1%85-1176113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2" y="3298272"/>
            <a:ext cx="3024336" cy="302433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Downloads\IMG_20210310_1547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83"/>
            <a:ext cx="2211710" cy="29489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172" name="Picture 4" descr="C:\Users\User\Desktop\Downloads\IMG_20210310_154727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08720"/>
            <a:ext cx="2052228" cy="27363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174" name="Picture 6" descr="C:\Users\User\Desktop\Downloads\IMG_20210310_154836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046687"/>
            <a:ext cx="2152038" cy="28693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175" name="Picture 7" descr="C:\Users\User\Desktop\Downloads\IMG_20210310_154837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924944"/>
            <a:ext cx="2083438" cy="27779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176" name="Picture 8" descr="C:\Users\User\Desktop\Downloads\IMG_20210310_154910 (1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100" y="4108965"/>
            <a:ext cx="2012428" cy="27207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122" name="Picture 2" descr="https://speakmancompany.files.wordpress.com/2014/02/5f7153_93a837e12384f2b77e02928d78516b21_srz_1044_1015_85_22_0-50_1-20_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55263"/>
            <a:ext cx="2267744" cy="250849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42504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62000" y="375789"/>
            <a:ext cx="7543800" cy="388915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 err="1">
                <a:latin typeface="+mn-lt"/>
              </a:rPr>
              <a:t>Легостаев</a:t>
            </a:r>
            <a:r>
              <a:rPr lang="ru-RU" sz="2400" b="1" dirty="0">
                <a:latin typeface="+mn-lt"/>
              </a:rPr>
              <a:t> Е.Д.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 rot="10800000" flipV="1">
            <a:off x="762000" y="0"/>
            <a:ext cx="7543800" cy="332656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№6 « Курский новатор»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452" y="3795504"/>
            <a:ext cx="3162668" cy="2372001"/>
          </a:xfrm>
          <a:prstGeom prst="roundRect">
            <a:avLst>
              <a:gd name="adj" fmla="val 16667"/>
            </a:avLst>
          </a:prstGeom>
          <a:ln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892" y="1153896"/>
            <a:ext cx="3089263" cy="2358934"/>
          </a:xfrm>
          <a:prstGeom prst="roundRect">
            <a:avLst>
              <a:gd name="adj" fmla="val 16667"/>
            </a:avLst>
          </a:prstGeom>
          <a:ln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591" y="3784436"/>
            <a:ext cx="3079564" cy="2343368"/>
          </a:xfrm>
          <a:prstGeom prst="roundRect">
            <a:avLst>
              <a:gd name="adj" fmla="val 16667"/>
            </a:avLst>
          </a:prstGeom>
          <a:ln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987" y="1188167"/>
            <a:ext cx="2941397" cy="2290393"/>
          </a:xfrm>
          <a:prstGeom prst="roundRect">
            <a:avLst>
              <a:gd name="adj" fmla="val 16667"/>
            </a:avLst>
          </a:prstGeom>
          <a:ln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12" y="1340768"/>
            <a:ext cx="2160240" cy="162018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050" name="Picture 2" descr="https://cdn1.vectorstock.com/i/1000x1000/50/10/music-notes-background-stylish-musical-theme-vector-309501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7" b="7575"/>
          <a:stretch/>
        </p:blipFill>
        <p:spPr bwMode="auto">
          <a:xfrm>
            <a:off x="0" y="3212976"/>
            <a:ext cx="2436452" cy="295959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cdn1.vectorstock.com/i/1000x1000/50/10/music-notes-background-stylish-musical-theme-vector-309501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7" b="7575"/>
          <a:stretch/>
        </p:blipFill>
        <p:spPr bwMode="auto">
          <a:xfrm>
            <a:off x="152400" y="3365376"/>
            <a:ext cx="2436452" cy="295959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97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62000" y="375789"/>
            <a:ext cx="7543800" cy="45719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atin typeface="+mn-lt"/>
              </a:rPr>
              <a:t>Капелла «Курск»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63" b="2510"/>
          <a:stretch/>
        </p:blipFill>
        <p:spPr>
          <a:xfrm>
            <a:off x="683568" y="620688"/>
            <a:ext cx="3518490" cy="2458286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90096"/>
            <a:ext cx="3423668" cy="2567751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20688"/>
            <a:ext cx="3372374" cy="2458286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075" name="Picture 3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Легостаев\IMG_20210304_1536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3598892"/>
            <a:ext cx="3423667" cy="2567751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t4.depositphotos.com/4960035/20787/v/1600/depositphotos_207871928-stock-illustration-%D0%BC%D1%83%D0%B7%D1%8B%D0%BA%D0%B0%D0%BB%D1%8C%D0%BD%D1%8B%D0%B9-%D0%BA%D1%80%D0%B0%D1%81%D0%BE%D1%87%D0%BD%D1%8B%D0%B9-%D1%84%D0%BE%D0%BD-%D1%81-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" t="-10857" r="-5129" b="9105"/>
          <a:stretch/>
        </p:blipFill>
        <p:spPr bwMode="auto">
          <a:xfrm flipH="1">
            <a:off x="2411760" y="2073887"/>
            <a:ext cx="4319432" cy="243523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84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82352" y="332656"/>
            <a:ext cx="7543800" cy="388915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 err="1">
                <a:latin typeface="+mn-lt"/>
              </a:rPr>
              <a:t>Л.В.Винцкевич</a:t>
            </a:r>
            <a:endParaRPr lang="ru-RU" sz="2400" b="1" dirty="0">
              <a:latin typeface="+mn-lt"/>
            </a:endParaRPr>
          </a:p>
        </p:txBody>
      </p:sp>
      <p:pic>
        <p:nvPicPr>
          <p:cNvPr id="1026" name="Picture 2" descr="https://st.depositphotos.com/2333525/4989/v/950/depositphotos_49895221-stock-illustration-music-notes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" y="764704"/>
            <a:ext cx="9178320" cy="612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 rot="10800000" flipV="1">
            <a:off x="762000" y="0"/>
            <a:ext cx="7543800" cy="332656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№7 «Курский джазист»</a:t>
            </a:r>
          </a:p>
        </p:txBody>
      </p:sp>
      <p:pic>
        <p:nvPicPr>
          <p:cNvPr id="1027" name="Picture 3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Новая папка\IMG_20210322_1601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0" y="4277484"/>
            <a:ext cx="1836204" cy="2448272"/>
          </a:xfrm>
          <a:prstGeom prst="round2DiagRect">
            <a:avLst>
              <a:gd name="adj1" fmla="val 16667"/>
              <a:gd name="adj2" fmla="val 996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Новая папка\IMG_20210322_1559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920" y="1253148"/>
            <a:ext cx="4032448" cy="3024336"/>
          </a:xfrm>
          <a:prstGeom prst="round2DiagRect">
            <a:avLst>
              <a:gd name="adj1" fmla="val 16667"/>
              <a:gd name="adj2" fmla="val 10078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Новая папка\IMG_20210322_1558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085" y="4949382"/>
            <a:ext cx="2308947" cy="1731710"/>
          </a:xfrm>
          <a:prstGeom prst="round2DiagRect">
            <a:avLst>
              <a:gd name="adj1" fmla="val 16667"/>
              <a:gd name="adj2" fmla="val 748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Новая папка\IMG_20210322_1557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88" y="940748"/>
            <a:ext cx="4032448" cy="3024336"/>
          </a:xfrm>
          <a:prstGeom prst="round2DiagRect">
            <a:avLst>
              <a:gd name="adj1" fmla="val 16667"/>
              <a:gd name="adj2" fmla="val 13102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Новая папка\IMG_20210322_15574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888569"/>
            <a:ext cx="2376264" cy="1782199"/>
          </a:xfrm>
          <a:prstGeom prst="round2DiagRect">
            <a:avLst>
              <a:gd name="adj1" fmla="val 16667"/>
              <a:gd name="adj2" fmla="val 1068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7220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686800" cy="54868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908720"/>
            <a:ext cx="8712968" cy="273630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ru-RU" sz="1600" b="1" dirty="0"/>
              <a:t> </a:t>
            </a:r>
            <a:r>
              <a:rPr lang="ru-RU" sz="1600" b="1" dirty="0">
                <a:solidFill>
                  <a:schemeClr val="tx1"/>
                </a:solidFill>
              </a:rPr>
              <a:t>Краеведение является важным ресурсом патриотического и нравственного воспитания детей дошкольного возраста. По мнению известного учёного Д.С. Лихачёва,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Культура </a:t>
            </a:r>
            <a:r>
              <a:rPr lang="ru-RU" sz="1600" b="1" dirty="0">
                <a:solidFill>
                  <a:schemeClr val="tx1"/>
                </a:solidFill>
              </a:rPr>
              <a:t>как растение: у нее не только ветви, но и корни. Чрезвычайно важно, чтобы рост начинался именно с корней».</a:t>
            </a:r>
            <a:endParaRPr lang="ru-RU" sz="1600" b="1" i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s://wawernews.pl/wp-content/uploads/2020/07/75196399_2069944966483186_6783388511789216563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397473"/>
            <a:ext cx="4320480" cy="273180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62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t.depositphotos.com/1000893/1916/v/950/depositphotos_19160577-stock-illustration-musical-notes-with-butterfli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 rot="10800000" flipV="1">
            <a:off x="755576" y="0"/>
            <a:ext cx="7543800" cy="33265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chemeClr val="bg1"/>
                </a:solidFill>
              </a:rPr>
              <a:t>Музыкальной уголок для родителей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09781"/>
            <a:ext cx="2139702" cy="28529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0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620688"/>
            <a:ext cx="2203722" cy="29382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0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618" y="4228818"/>
            <a:ext cx="1929767" cy="25730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0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4255738"/>
            <a:ext cx="1947577" cy="25967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0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7321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4704"/>
            <a:ext cx="6781800" cy="266429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+mn-lt"/>
              </a:rPr>
              <a:t>Фольклор</a:t>
            </a:r>
            <a:br>
              <a:rPr lang="ru-RU" sz="2800" b="1" dirty="0" smtClean="0">
                <a:latin typeface="+mn-lt"/>
              </a:rPr>
            </a:br>
            <a:r>
              <a:rPr lang="ru-RU" sz="2800" b="1" dirty="0" smtClean="0">
                <a:latin typeface="+mn-lt"/>
              </a:rPr>
              <a:t>Музыкальные инструменты Курского края</a:t>
            </a:r>
            <a:br>
              <a:rPr lang="ru-RU" sz="2800" b="1" dirty="0" smtClean="0">
                <a:latin typeface="+mn-lt"/>
              </a:rPr>
            </a:br>
            <a:r>
              <a:rPr lang="ru-RU" sz="2800" b="1" dirty="0" smtClean="0">
                <a:latin typeface="+mn-lt"/>
              </a:rPr>
              <a:t>Курские народные игры</a:t>
            </a:r>
            <a:br>
              <a:rPr lang="ru-RU" sz="2800" b="1" dirty="0" smtClean="0">
                <a:latin typeface="+mn-lt"/>
              </a:rPr>
            </a:br>
            <a:r>
              <a:rPr lang="ru-RU" sz="2800" b="1" dirty="0" smtClean="0">
                <a:latin typeface="+mn-lt"/>
              </a:rPr>
              <a:t>Курские напевы</a:t>
            </a:r>
            <a:br>
              <a:rPr lang="ru-RU" sz="2800" b="1" dirty="0" smtClean="0">
                <a:latin typeface="+mn-lt"/>
              </a:rPr>
            </a:br>
            <a:endParaRPr lang="ru-RU" sz="28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10800000" flipV="1">
            <a:off x="750377" y="0"/>
            <a:ext cx="7543800" cy="332656"/>
          </a:xfrm>
        </p:spPr>
        <p:txBody>
          <a:bodyPr>
            <a:normAutofit fontScale="25000" lnSpcReduction="20000"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                                                  </a:t>
            </a:r>
          </a:p>
          <a:p>
            <a:pPr algn="ctr"/>
            <a:r>
              <a:rPr lang="en-US" sz="7400" b="1" dirty="0" smtClean="0">
                <a:solidFill>
                  <a:schemeClr val="bg1"/>
                </a:solidFill>
              </a:rPr>
              <a:t>II</a:t>
            </a:r>
            <a:r>
              <a:rPr lang="ru-RU" sz="7400" b="1" dirty="0" smtClean="0">
                <a:solidFill>
                  <a:schemeClr val="bg1"/>
                </a:solidFill>
              </a:rPr>
              <a:t> </a:t>
            </a:r>
            <a:r>
              <a:rPr lang="ru-RU" sz="7400" b="1" dirty="0">
                <a:solidFill>
                  <a:schemeClr val="bg1"/>
                </a:solidFill>
              </a:rPr>
              <a:t>ЧАСТЬ ПРОЕКТА</a:t>
            </a:r>
          </a:p>
          <a:p>
            <a:pPr algn="ctr"/>
            <a:endParaRPr lang="ru-RU" dirty="0"/>
          </a:p>
        </p:txBody>
      </p:sp>
      <p:pic>
        <p:nvPicPr>
          <p:cNvPr id="1026" name="Picture 2" descr="https://fsd.multiurok.ru/html/2021/02/01/s_6017fb8225fc2/1626756_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61" y="404664"/>
            <a:ext cx="1803599" cy="2179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6" name="Picture 12" descr="https://shubink.com/wp-content/uploads/2018/12/15-x_54fc66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" y="2924944"/>
            <a:ext cx="9144000" cy="347504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81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064896" cy="43204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1600" dirty="0">
                <a:latin typeface="+mn-lt"/>
              </a:rPr>
              <a:t/>
            </a:r>
            <a:br>
              <a:rPr lang="ru-RU" sz="1600" dirty="0">
                <a:latin typeface="+mn-lt"/>
              </a:rPr>
            </a:br>
            <a:r>
              <a:rPr lang="ru-RU" sz="2700" b="1" dirty="0" err="1" smtClean="0"/>
              <a:t>Н.В.Плевицкая</a:t>
            </a:r>
            <a:endParaRPr lang="ru-RU" sz="2700" b="1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39552" y="0"/>
            <a:ext cx="8064896" cy="40466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ru-RU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sz="11200" b="1" dirty="0" smtClean="0">
                <a:solidFill>
                  <a:schemeClr val="bg1"/>
                </a:solidFill>
              </a:rPr>
              <a:t>№1 «Курский соловей»</a:t>
            </a:r>
            <a:endParaRPr lang="ru-RU" sz="112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9536"/>
            <a:ext cx="2001773" cy="2669032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949" y="978274"/>
            <a:ext cx="1980220" cy="2640294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973" y="1003884"/>
            <a:ext cx="1961013" cy="2614684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990999"/>
            <a:ext cx="1979712" cy="2614683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861048"/>
            <a:ext cx="1728192" cy="2287688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861048"/>
            <a:ext cx="2520280" cy="2287688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831131"/>
            <a:ext cx="1757918" cy="2343891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 descr="1a1bb307ae8c75b17507022750c2f74b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6093295"/>
            <a:ext cx="9144000" cy="764705"/>
          </a:xfrm>
          <a:prstGeom prst="rect">
            <a:avLst/>
          </a:prstGeom>
          <a:effectLst>
            <a:innerShdw blurRad="114300">
              <a:prstClr val="black"/>
            </a:inn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3040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064896" cy="43204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1600" dirty="0">
                <a:latin typeface="+mn-lt"/>
              </a:rPr>
              <a:t/>
            </a:r>
            <a:br>
              <a:rPr lang="ru-RU" sz="1600" dirty="0">
                <a:latin typeface="+mn-lt"/>
              </a:rPr>
            </a:br>
            <a:r>
              <a:rPr lang="ru-RU" sz="1600" dirty="0" smtClean="0">
                <a:latin typeface="+mn-lt"/>
              </a:rPr>
              <a:t/>
            </a:r>
            <a:br>
              <a:rPr lang="ru-RU" sz="1600" dirty="0" smtClean="0">
                <a:latin typeface="+mn-lt"/>
              </a:rPr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3600" b="1" dirty="0" err="1" smtClean="0"/>
              <a:t>Кугиклы-Пыжатка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39552" y="0"/>
            <a:ext cx="8064896" cy="40466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ru-RU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sz="11200" b="1" dirty="0" smtClean="0">
                <a:solidFill>
                  <a:schemeClr val="bg1"/>
                </a:solidFill>
              </a:rPr>
              <a:t>№2 «Народные инструменты Курской области»</a:t>
            </a:r>
            <a:endParaRPr lang="ru-RU" sz="112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ru-RU" b="1" dirty="0"/>
          </a:p>
        </p:txBody>
      </p:sp>
      <p:pic>
        <p:nvPicPr>
          <p:cNvPr id="2052" name="Picture 4" descr="https://velesovskazes.ucoz.ru/Veles/kugikl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37034" y="1269387"/>
            <a:ext cx="1935409" cy="150613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59" y="3120670"/>
            <a:ext cx="2316944" cy="3089258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179" y="922701"/>
            <a:ext cx="1999905" cy="2536491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922701"/>
            <a:ext cx="1944216" cy="2536491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182" y="3977681"/>
            <a:ext cx="2976329" cy="2232247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4" name="Picture 6" descr="https://www.ta-musica.ru/sites/default/files/imagecache/product_full/pyzh_narv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" t="3463" r="5185" b="9970"/>
          <a:stretch/>
        </p:blipFill>
        <p:spPr bwMode="auto">
          <a:xfrm>
            <a:off x="2915816" y="3611384"/>
            <a:ext cx="2520280" cy="18002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75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064896" cy="43204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1600" dirty="0">
                <a:latin typeface="+mn-lt"/>
              </a:rPr>
              <a:t/>
            </a:r>
            <a:br>
              <a:rPr lang="ru-RU" sz="1600" dirty="0">
                <a:latin typeface="+mn-lt"/>
              </a:rPr>
            </a:br>
            <a:r>
              <a:rPr lang="ru-RU" sz="1600" dirty="0" smtClean="0">
                <a:latin typeface="+mn-lt"/>
              </a:rPr>
              <a:t/>
            </a:r>
            <a:br>
              <a:rPr lang="ru-RU" sz="1600" dirty="0" smtClean="0">
                <a:latin typeface="+mn-lt"/>
              </a:rPr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39552" y="0"/>
            <a:ext cx="8064896" cy="40466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ru-RU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sz="11200" b="1" dirty="0" smtClean="0">
                <a:solidFill>
                  <a:schemeClr val="bg1"/>
                </a:solidFill>
              </a:rPr>
              <a:t>№3 «Курский хоровод-</a:t>
            </a:r>
            <a:r>
              <a:rPr lang="ru-RU" sz="11200" b="1" dirty="0" err="1" smtClean="0">
                <a:solidFill>
                  <a:schemeClr val="bg1"/>
                </a:solidFill>
              </a:rPr>
              <a:t>карагод</a:t>
            </a:r>
            <a:r>
              <a:rPr lang="ru-RU" sz="11200" b="1" dirty="0" smtClean="0">
                <a:solidFill>
                  <a:schemeClr val="bg1"/>
                </a:solidFill>
              </a:rPr>
              <a:t>»</a:t>
            </a:r>
            <a:endParaRPr lang="ru-RU" b="1" dirty="0"/>
          </a:p>
        </p:txBody>
      </p:sp>
      <p:pic>
        <p:nvPicPr>
          <p:cNvPr id="1026" name="Picture 2" descr="https://i.mycdn.me/i?r=AzEPZsRbOZEKgBhR0XGMT1RkWp0JrYsssBH4ec5aFzUnBaaKTM5SRkZCeTgDn6uOy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99" y="1238969"/>
            <a:ext cx="3305581" cy="258757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146" y="4509120"/>
            <a:ext cx="3231708" cy="2241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1" y="971290"/>
            <a:ext cx="2706632" cy="36088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971289"/>
            <a:ext cx="2706633" cy="36088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06241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064896" cy="576064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1600" dirty="0">
                <a:latin typeface="+mn-lt"/>
              </a:rPr>
              <a:t/>
            </a:r>
            <a:br>
              <a:rPr lang="ru-RU" sz="1600" dirty="0">
                <a:latin typeface="+mn-lt"/>
              </a:rPr>
            </a:br>
            <a:endParaRPr lang="ru-RU" sz="2700" b="1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39552" y="0"/>
            <a:ext cx="8064896" cy="47667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ru-RU" sz="96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sz="11200" b="1" dirty="0" smtClean="0">
                <a:solidFill>
                  <a:schemeClr val="bg1"/>
                </a:solidFill>
              </a:rPr>
              <a:t>№</a:t>
            </a:r>
            <a:r>
              <a:rPr lang="ru-RU" sz="11200" b="1" dirty="0">
                <a:solidFill>
                  <a:schemeClr val="bg1"/>
                </a:solidFill>
              </a:rPr>
              <a:t>4 «Народные игры Курского края</a:t>
            </a:r>
            <a:r>
              <a:rPr lang="ru-RU" sz="11200" b="1" dirty="0" smtClean="0">
                <a:solidFill>
                  <a:schemeClr val="bg1"/>
                </a:solidFill>
              </a:rPr>
              <a:t>»</a:t>
            </a:r>
            <a:endParaRPr lang="en-US" sz="112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sz="9600" b="1" dirty="0" smtClean="0">
                <a:solidFill>
                  <a:schemeClr val="bg1"/>
                </a:solidFill>
              </a:rPr>
              <a:t>Игра «Хитрая лиса»</a:t>
            </a:r>
            <a:endParaRPr lang="ru-RU" sz="96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s://illustrators.ru/uploads/illustration/image/514633/main_514633_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508247"/>
            <a:ext cx="1907704" cy="246976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2\IMG_20210419_1559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677" y="1196752"/>
            <a:ext cx="2160240" cy="2880319"/>
          </a:xfrm>
          <a:prstGeom prst="round2DiagRect">
            <a:avLst>
              <a:gd name="adj1" fmla="val 16667"/>
              <a:gd name="adj2" fmla="val 9312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0" y="980728"/>
            <a:ext cx="2052229" cy="2736304"/>
          </a:xfrm>
          <a:prstGeom prst="round2DiagRect">
            <a:avLst>
              <a:gd name="adj1" fmla="val 16667"/>
              <a:gd name="adj2" fmla="val 11585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2\IMG_20210419_1559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62717" y="1268759"/>
            <a:ext cx="2269521" cy="3026027"/>
          </a:xfrm>
          <a:prstGeom prst="round2DiagRect">
            <a:avLst>
              <a:gd name="adj1" fmla="val 16667"/>
              <a:gd name="adj2" fmla="val 1651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2\IMG_20210419_1600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303" y="4365104"/>
            <a:ext cx="1669424" cy="2376263"/>
          </a:xfrm>
          <a:prstGeom prst="round2DiagRect">
            <a:avLst>
              <a:gd name="adj1" fmla="val 16667"/>
              <a:gd name="adj2" fmla="val 835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2\IMG_20210419_16004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7" y="4077072"/>
            <a:ext cx="1998222" cy="2664296"/>
          </a:xfrm>
          <a:prstGeom prst="round2DiagRect">
            <a:avLst>
              <a:gd name="adj1" fmla="val 16667"/>
              <a:gd name="adj2" fmla="val 567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2\IMG_20210419_16015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088" y="4581128"/>
            <a:ext cx="1545128" cy="2160240"/>
          </a:xfrm>
          <a:prstGeom prst="round2DiagRect">
            <a:avLst>
              <a:gd name="adj1" fmla="val 16667"/>
              <a:gd name="adj2" fmla="val 5615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2\IMG_20210419_1602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498" y="1556792"/>
            <a:ext cx="2052228" cy="3024336"/>
          </a:xfrm>
          <a:prstGeom prst="round2DiagRect">
            <a:avLst>
              <a:gd name="adj1" fmla="val 16667"/>
              <a:gd name="adj2" fmla="val 7575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82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064896" cy="576064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1600" dirty="0">
                <a:latin typeface="+mn-lt"/>
              </a:rPr>
              <a:t/>
            </a:r>
            <a:br>
              <a:rPr lang="ru-RU" sz="1600" dirty="0">
                <a:latin typeface="+mn-lt"/>
              </a:rPr>
            </a:br>
            <a:endParaRPr lang="ru-RU" sz="2700" b="1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39552" y="0"/>
            <a:ext cx="8064896" cy="47667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ru-RU" sz="96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sz="11200" b="1" dirty="0" smtClean="0">
                <a:solidFill>
                  <a:schemeClr val="bg1"/>
                </a:solidFill>
              </a:rPr>
              <a:t>№</a:t>
            </a:r>
            <a:r>
              <a:rPr lang="ru-RU" sz="11200" b="1" dirty="0">
                <a:solidFill>
                  <a:schemeClr val="bg1"/>
                </a:solidFill>
              </a:rPr>
              <a:t>4 «Народные игры Курского края</a:t>
            </a:r>
            <a:r>
              <a:rPr lang="ru-RU" sz="11200" b="1" dirty="0" smtClean="0">
                <a:solidFill>
                  <a:schemeClr val="bg1"/>
                </a:solidFill>
              </a:rPr>
              <a:t>»</a:t>
            </a:r>
            <a:endParaRPr lang="en-US" sz="112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sz="9600" b="1" dirty="0" smtClean="0">
                <a:solidFill>
                  <a:schemeClr val="bg1"/>
                </a:solidFill>
              </a:rPr>
              <a:t>Игра «Рыбак и рыбки»</a:t>
            </a:r>
            <a:endParaRPr lang="ru-RU" sz="96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s://ds04.infourok.ru/uploads/ex/0a52/00010839-fb2c005f/img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256" y="4883730"/>
            <a:ext cx="2632360" cy="197427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2\IMG_20210419_1603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966" y="1628800"/>
            <a:ext cx="2409523" cy="3384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2\IMG_20210419_1603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91" y="2780928"/>
            <a:ext cx="2339225" cy="33253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2\IMG_20210419_1603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264" y="1988840"/>
            <a:ext cx="2336880" cy="3323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st.depositphotos.com/2333525/4989/v/950/depositphotos_49895221-stock-illustration-music-notes-backgroun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9326">
            <a:off x="17748" y="1052736"/>
            <a:ext cx="3330116" cy="162879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08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064896" cy="576064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3200" b="1" dirty="0" smtClean="0"/>
              <a:t>Изучаем…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39552" y="0"/>
            <a:ext cx="8064896" cy="47667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ru-RU" sz="9600" b="1" dirty="0" smtClean="0">
                <a:solidFill>
                  <a:schemeClr val="bg1"/>
                </a:solidFill>
              </a:rPr>
              <a:t>Работа по </a:t>
            </a:r>
            <a:r>
              <a:rPr lang="ru-RU" sz="9600" b="1" dirty="0" err="1" smtClean="0">
                <a:solidFill>
                  <a:schemeClr val="bg1"/>
                </a:solidFill>
              </a:rPr>
              <a:t>лэпбуку</a:t>
            </a:r>
            <a:endParaRPr lang="ru-RU" sz="9600" b="1" dirty="0">
              <a:solidFill>
                <a:schemeClr val="bg1"/>
              </a:solidFill>
            </a:endParaRPr>
          </a:p>
        </p:txBody>
      </p:sp>
      <p:pic>
        <p:nvPicPr>
          <p:cNvPr id="3082" name="Picture 10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2\IMG_20210420_1000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0" y="1168140"/>
            <a:ext cx="3747872" cy="4997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84" name="Picture 12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2\IMG_20210420_1001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91258"/>
            <a:ext cx="4498727" cy="33740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87" name="Picture 15" descr="https://ds05.infourok.ru/uploads/ex/0e1f/000fd916-4fb94bf2/hello_html_m2b1b1d8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208" y="980728"/>
            <a:ext cx="2304256" cy="161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59873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064896" cy="504056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«Музыканты Курского края»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39552" y="0"/>
            <a:ext cx="8064896" cy="47667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ru-RU" sz="9600" b="1" dirty="0" smtClean="0">
                <a:solidFill>
                  <a:schemeClr val="bg1"/>
                </a:solidFill>
              </a:rPr>
              <a:t>Музыкально-дидактическая игра</a:t>
            </a:r>
            <a:endParaRPr lang="ru-RU" sz="9600" b="1" dirty="0">
              <a:solidFill>
                <a:schemeClr val="bg1"/>
              </a:solidFill>
            </a:endParaRPr>
          </a:p>
        </p:txBody>
      </p:sp>
      <p:pic>
        <p:nvPicPr>
          <p:cNvPr id="6146" name="Picture 2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2\IMG_20210420_1002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6" y="1042122"/>
            <a:ext cx="3111810" cy="41490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2\IMG_20210420_1003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132856"/>
            <a:ext cx="2995838" cy="39944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2\IMG_20210420_1003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670" y="4653136"/>
            <a:ext cx="3016322" cy="213285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i.ytimg.com/vi/XxxyuQk419k/maxresdefaul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6" t="6631" r="11883"/>
          <a:stretch/>
        </p:blipFill>
        <p:spPr bwMode="auto">
          <a:xfrm>
            <a:off x="6228184" y="1196752"/>
            <a:ext cx="2915816" cy="281892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9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064896" cy="504056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«Курская хохлома»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39552" y="0"/>
            <a:ext cx="8064896" cy="47667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ru-RU" sz="9600" b="1" dirty="0" smtClean="0">
                <a:solidFill>
                  <a:schemeClr val="bg1"/>
                </a:solidFill>
              </a:rPr>
              <a:t>Музыкально-дидактическая игра</a:t>
            </a:r>
            <a:endParaRPr lang="ru-RU" sz="9600" b="1" dirty="0">
              <a:solidFill>
                <a:schemeClr val="bg1"/>
              </a:solidFill>
            </a:endParaRPr>
          </a:p>
        </p:txBody>
      </p:sp>
      <p:pic>
        <p:nvPicPr>
          <p:cNvPr id="7170" name="Picture 2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2\IMG_20210420_1004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916832"/>
            <a:ext cx="3240360" cy="43204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7171" name="Picture 3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2\IMG_20210420_1005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" y="1052736"/>
            <a:ext cx="2646294" cy="35283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7172" name="Picture 4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2\IMG_20210420_1005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10" y="2564880"/>
            <a:ext cx="3219823" cy="42930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3" name="AutoShape 7" descr="https://r.mt.ru/r26/photoB6C7/20275585264-0/png/bp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9" descr="https://r.mt.ru/r26/photoB6C7/20275585264-0/png/bp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1" descr="https://r.mt.ru/r26/photoB6C7/20275585264-0/png/bp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81" name="Picture 13" descr="https://im0-tub-ru.yandex.net/i?id=b70da4096c75c45269e0222dbbd7adcd&amp;ref=rim&amp;n=33&amp;w=281&amp;h=18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94110" y="4581128"/>
            <a:ext cx="1904448" cy="253474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3" name="Picture 15" descr="https://vyshivka-optom.com/image/cache/data/articles/t-0657-dekorativnaya-podushka-vdv-shema-na-tkani-dlya-vishivaniya-biserom-1-800x8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52736"/>
            <a:ext cx="1955588" cy="148546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23238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4997" y="0"/>
            <a:ext cx="8686800" cy="54868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ЦЕЛЬ ПРОЕКТА: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908720"/>
            <a:ext cx="8712968" cy="258768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>
                <a:solidFill>
                  <a:schemeClr val="tx1"/>
                </a:solidFill>
              </a:rPr>
              <a:t>Воспитание патриотизма у дошкольников, приобщение к музыкальной истории и культуре родного края через музыкально-художественную деятельность.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eldmsh2.ru/uploads/s/g/x/w/gxw5ks43hrd6/img/full_zwZgyBX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9" y="2965268"/>
            <a:ext cx="5112568" cy="327204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6236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064896" cy="504056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«Собери </a:t>
            </a:r>
            <a:r>
              <a:rPr lang="ru-RU" sz="3200" b="1" dirty="0" err="1" smtClean="0">
                <a:solidFill>
                  <a:schemeClr val="bg1"/>
                </a:solidFill>
              </a:rPr>
              <a:t>пазлы</a:t>
            </a:r>
            <a:r>
              <a:rPr lang="ru-RU" sz="3200" b="1" dirty="0" smtClean="0">
                <a:solidFill>
                  <a:schemeClr val="bg1"/>
                </a:solidFill>
              </a:rPr>
              <a:t>»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39552" y="0"/>
            <a:ext cx="8064896" cy="47667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ru-RU" sz="9600" b="1" dirty="0" smtClean="0">
                <a:solidFill>
                  <a:schemeClr val="bg1"/>
                </a:solidFill>
              </a:rPr>
              <a:t>Музыкально-дидактическая игра</a:t>
            </a:r>
            <a:endParaRPr lang="ru-RU" sz="9600" b="1" dirty="0">
              <a:solidFill>
                <a:schemeClr val="bg1"/>
              </a:solidFill>
            </a:endParaRPr>
          </a:p>
        </p:txBody>
      </p:sp>
      <p:pic>
        <p:nvPicPr>
          <p:cNvPr id="8194" name="Picture 2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2\IMG_20210420_1006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712" y="1916832"/>
            <a:ext cx="257175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8195" name="Picture 3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2\IMG_20210420_1006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80" y="3298673"/>
            <a:ext cx="2592288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8196" name="Picture 4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2\IMG_20210420_1006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622" y="1064740"/>
            <a:ext cx="2472741" cy="32969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8200" name="Picture 8" descr="https://ethnoboho.ru/wp-content/uploads/2016/06/ab7090a36ad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250" y="4653137"/>
            <a:ext cx="2681486" cy="218653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crktuva.ru/wp-content/uploads/2018/02/100082_xoxloma_cvety_simachev_2398x1200_www.Gde-Fon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9" y="1064740"/>
            <a:ext cx="3120432" cy="193221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02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064896" cy="504056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«Народные костюмы Курского края»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39552" y="0"/>
            <a:ext cx="8064896" cy="47667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ru-RU" sz="9600" b="1" dirty="0" smtClean="0">
                <a:solidFill>
                  <a:schemeClr val="bg1"/>
                </a:solidFill>
              </a:rPr>
              <a:t>Музыкально-дидактическая игра</a:t>
            </a:r>
            <a:endParaRPr lang="ru-RU" sz="9600" b="1" dirty="0">
              <a:solidFill>
                <a:schemeClr val="bg1"/>
              </a:solidFill>
            </a:endParaRPr>
          </a:p>
        </p:txBody>
      </p:sp>
      <p:pic>
        <p:nvPicPr>
          <p:cNvPr id="9218" name="Picture 2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2\IMG_20210420_1007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3779912" cy="50398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9219" name="Picture 3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2\IMG_20210420_1007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856" y="1288160"/>
            <a:ext cx="3789088" cy="50521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5185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39552" y="0"/>
            <a:ext cx="8064896" cy="47667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ru-RU" sz="9600" b="1" dirty="0" smtClean="0">
                <a:solidFill>
                  <a:schemeClr val="bg1"/>
                </a:solidFill>
              </a:rPr>
              <a:t>«Собери </a:t>
            </a:r>
            <a:r>
              <a:rPr lang="ru-RU" sz="9600" b="1" dirty="0" err="1" smtClean="0">
                <a:solidFill>
                  <a:schemeClr val="bg1"/>
                </a:solidFill>
              </a:rPr>
              <a:t>пазлы</a:t>
            </a:r>
            <a:r>
              <a:rPr lang="ru-RU" sz="9600" b="1" dirty="0" smtClean="0">
                <a:solidFill>
                  <a:schemeClr val="bg1"/>
                </a:solidFill>
              </a:rPr>
              <a:t>»</a:t>
            </a:r>
            <a:endParaRPr lang="ru-RU" sz="9600" b="1" dirty="0">
              <a:solidFill>
                <a:schemeClr val="bg1"/>
              </a:solidFill>
            </a:endParaRPr>
          </a:p>
        </p:txBody>
      </p:sp>
      <p:pic>
        <p:nvPicPr>
          <p:cNvPr id="10242" name="Picture 2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2\IMG_20210420_1008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4" y="3423064"/>
            <a:ext cx="2756896" cy="3434936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2\IMG_20210420_1008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548084"/>
            <a:ext cx="2972923" cy="3963896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2\IMG_20210420_1009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229" y="3423065"/>
            <a:ext cx="2910955" cy="3456624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2\IMG_20210420_1010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448" y="543516"/>
            <a:ext cx="2016224" cy="2688298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2\IMG_20210420_1010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8" y="509211"/>
            <a:ext cx="2067680" cy="2756907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11" descr="https://ds04.infourok.ru/uploads/ex/08a6/0011332d-93a4cac9/1/img1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r="40437"/>
          <a:stretch/>
        </p:blipFill>
        <p:spPr bwMode="auto">
          <a:xfrm>
            <a:off x="3473585" y="4725144"/>
            <a:ext cx="1757891" cy="207743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52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slid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7560840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43008" y="5805264"/>
            <a:ext cx="7469352" cy="57606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+mn-lt"/>
                <a:cs typeface="Arial" pitchFamily="34" charset="0"/>
              </a:rPr>
              <a:t>Спасибо за внимание!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shred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4997" y="0"/>
            <a:ext cx="8686800" cy="54868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ЗАДАЧИ ПРОЕКТА: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908720"/>
            <a:ext cx="8712968" cy="36004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600" b="1" dirty="0"/>
              <a:t>Формировать духовно-нравственное отношение и чувства сопричастности к родному краю, дому, семье.</a:t>
            </a:r>
          </a:p>
          <a:p>
            <a:r>
              <a:rPr lang="ru-RU" sz="1600" b="1" dirty="0"/>
              <a:t>Развивать познавательные, художественные и творческие способности детей через ознакомление с музыкальными произведениями классической музыки, а также народной.</a:t>
            </a:r>
          </a:p>
          <a:p>
            <a:r>
              <a:rPr lang="ru-RU" sz="1600" b="1" dirty="0"/>
              <a:t> Познакомить с жизнью и творчеством композиторов, музыкантов прославивших Курский край.</a:t>
            </a:r>
          </a:p>
          <a:p>
            <a:r>
              <a:rPr lang="ru-RU" sz="1600" b="1" dirty="0"/>
              <a:t>Побуждать детей выражать свои чувства, эмоциональные впечатления через речь, творческое движение.</a:t>
            </a:r>
          </a:p>
          <a:p>
            <a:r>
              <a:rPr lang="ru-RU" sz="1600" b="1" dirty="0"/>
              <a:t>Воспитывать потребность в познавательной активности через восприятие произведений искусства.</a:t>
            </a:r>
          </a:p>
          <a:p>
            <a:pPr marL="0" indent="0">
              <a:buNone/>
            </a:pPr>
            <a:r>
              <a:rPr lang="ru-RU" sz="1600" dirty="0"/>
              <a:t/>
            </a:r>
            <a:br>
              <a:rPr lang="ru-RU" sz="1600" dirty="0"/>
            </a:br>
            <a:endParaRPr lang="ru-RU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 Unicode MS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48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686800" cy="54868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СОДЕРЖАНИЕ РАБОТЫ: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620688"/>
            <a:ext cx="8712968" cy="61206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lvl="0" indent="0">
              <a:buNone/>
            </a:pPr>
            <a:endParaRPr lang="en-US" sz="1600" b="1" dirty="0"/>
          </a:p>
          <a:p>
            <a:pPr marL="0" lvl="0" indent="0">
              <a:buNone/>
            </a:pPr>
            <a:r>
              <a:rPr lang="ru-RU" sz="1600" b="1" dirty="0"/>
              <a:t>Вид проекта: </a:t>
            </a:r>
            <a:r>
              <a:rPr lang="ru-RU" sz="1600" dirty="0"/>
              <a:t>долгосрочный</a:t>
            </a:r>
          </a:p>
          <a:p>
            <a:pPr marL="0" indent="0">
              <a:buNone/>
            </a:pPr>
            <a:r>
              <a:rPr lang="ru-RU" sz="1600" b="1" dirty="0"/>
              <a:t>Тип проекта: </a:t>
            </a:r>
            <a:r>
              <a:rPr lang="ru-RU" sz="1600" dirty="0"/>
              <a:t>информационно-ориентированный, творческий. </a:t>
            </a:r>
          </a:p>
          <a:p>
            <a:pPr marL="0" indent="0">
              <a:buNone/>
            </a:pPr>
            <a:r>
              <a:rPr lang="ru-RU" sz="1600" b="1" dirty="0"/>
              <a:t>Участники проекта</a:t>
            </a:r>
            <a:r>
              <a:rPr lang="ru-RU" sz="1600" dirty="0"/>
              <a:t>: дети, музыкальный руководитель, воспитатели.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                                                                         </a:t>
            </a:r>
            <a:r>
              <a:rPr lang="ru-RU" sz="1600" b="1" dirty="0"/>
              <a:t>Подготовительный. </a:t>
            </a:r>
            <a:endParaRPr lang="ru-RU" sz="1600" dirty="0"/>
          </a:p>
          <a:p>
            <a:pPr lvl="0"/>
            <a:r>
              <a:rPr lang="ru-RU" sz="1600" dirty="0"/>
              <a:t>- выбор педагогических технологий, обеспечение методической  литературой, пособиями и наглядным материалом,</a:t>
            </a:r>
          </a:p>
          <a:p>
            <a:r>
              <a:rPr lang="ru-RU" sz="1600" dirty="0"/>
              <a:t>- планирование работы по реализации проекта,</a:t>
            </a:r>
          </a:p>
          <a:p>
            <a:r>
              <a:rPr lang="ru-RU" sz="1600" dirty="0"/>
              <a:t>- разработка цикла занятий по теме проекта,</a:t>
            </a:r>
          </a:p>
          <a:p>
            <a:r>
              <a:rPr lang="ru-RU" sz="1600" dirty="0"/>
              <a:t>- подбор материала.</a:t>
            </a:r>
          </a:p>
          <a:p>
            <a:pPr marL="0" lvl="0" indent="0" algn="ctr">
              <a:buNone/>
            </a:pPr>
            <a:r>
              <a:rPr lang="ru-RU" sz="1600" b="1" dirty="0"/>
              <a:t> Практический.</a:t>
            </a:r>
            <a:endParaRPr lang="ru-RU" sz="1600" dirty="0"/>
          </a:p>
          <a:p>
            <a:r>
              <a:rPr lang="ru-RU" sz="1600" dirty="0"/>
              <a:t>-знакомство с творчеством известных людей Курского края,</a:t>
            </a:r>
          </a:p>
          <a:p>
            <a:r>
              <a:rPr lang="ru-RU" sz="1600" dirty="0"/>
              <a:t>-слушание музыкальных произведений, как классических так и народных,</a:t>
            </a:r>
          </a:p>
          <a:p>
            <a:r>
              <a:rPr lang="ru-RU" sz="1600" dirty="0"/>
              <a:t>-выполнение дыхательной гимнастики,  музыкальной терапии, постановка  танцевальных элементов</a:t>
            </a:r>
            <a:r>
              <a:rPr lang="ru-RU" sz="1600" dirty="0" smtClean="0"/>
              <a:t>,</a:t>
            </a:r>
            <a:r>
              <a:rPr lang="en-US" sz="1600" dirty="0" smtClean="0"/>
              <a:t> </a:t>
            </a:r>
            <a:r>
              <a:rPr lang="ru-RU" sz="1600" dirty="0" smtClean="0"/>
              <a:t>проигрывание народных игр.</a:t>
            </a:r>
            <a:endParaRPr lang="ru-RU" sz="1600" dirty="0"/>
          </a:p>
          <a:p>
            <a:r>
              <a:rPr lang="ru-RU" sz="1600" dirty="0"/>
              <a:t>-использование изобразительной деятельности.</a:t>
            </a:r>
          </a:p>
          <a:p>
            <a:pPr marL="0" indent="0" algn="ctr">
              <a:buNone/>
            </a:pPr>
            <a:r>
              <a:rPr lang="ru-RU" sz="1600" b="1" dirty="0"/>
              <a:t> Работа с родителями.</a:t>
            </a:r>
            <a:endParaRPr lang="ru-RU" sz="1600" dirty="0"/>
          </a:p>
          <a:p>
            <a:r>
              <a:rPr lang="ru-RU" sz="1600" dirty="0"/>
              <a:t>- выставление информации по теме проекта в музыкальном уголке,</a:t>
            </a:r>
          </a:p>
          <a:p>
            <a:r>
              <a:rPr lang="ru-RU" sz="1600" dirty="0"/>
              <a:t>- выставка рисунков для родителей.</a:t>
            </a:r>
          </a:p>
          <a:p>
            <a:pPr marL="0" indent="0">
              <a:buNone/>
            </a:pPr>
            <a:r>
              <a:rPr lang="ru-RU" sz="1600" b="1" dirty="0"/>
              <a:t>                                                                  Заключительный </a:t>
            </a:r>
            <a:endParaRPr lang="ru-RU" sz="1600" dirty="0"/>
          </a:p>
          <a:p>
            <a:r>
              <a:rPr lang="ru-RU" sz="1600" dirty="0"/>
              <a:t>Презентация проектов в старшей и подготовительной группе.</a:t>
            </a:r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7" y="4293096"/>
            <a:ext cx="2161218" cy="226327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69269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solidFill>
                  <a:schemeClr val="bg1"/>
                </a:solidFill>
                <a:latin typeface="+mn-lt"/>
              </a:rPr>
              <a:t>ЦИКЛ ЗАНЯТИЙ: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36712"/>
            <a:ext cx="8640960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№1 Наша малая Родина - город Курск!</a:t>
            </a:r>
          </a:p>
        </p:txBody>
      </p:sp>
      <p:pic>
        <p:nvPicPr>
          <p:cNvPr id="1026" name="Picture 2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Курск 1 часть\SDC148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543" y="1411500"/>
            <a:ext cx="2805601" cy="2104201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Курск 1 часть\SDC148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93337"/>
            <a:ext cx="2592288" cy="2173488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Курск 1 часть\SDC148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609" y="1393337"/>
            <a:ext cx="2858792" cy="2144093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Курск 1 часть\SDC148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97" y="3691516"/>
            <a:ext cx="2011871" cy="2477152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Курск 1 часть\SDC148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691516"/>
            <a:ext cx="1944216" cy="2490896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Курск 1 часть\SDC14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051" y="3666809"/>
            <a:ext cx="2079396" cy="2515603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Курск 1 часть\SDC1485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3789040"/>
            <a:ext cx="2884807" cy="2379628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59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166" y="0"/>
            <a:ext cx="8405125" cy="54868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№2 Наша малая Родина - город Курск!</a:t>
            </a:r>
          </a:p>
        </p:txBody>
      </p:sp>
      <p:pic>
        <p:nvPicPr>
          <p:cNvPr id="2054" name="Picture 6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Курск 1 часть\IMG-eb5ea7dcc739a818dd40c260ac048605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72816"/>
            <a:ext cx="2250250" cy="3216357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Курск 1 часть\IMG-ffb53ef27336ee5691707aa04f482db0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068960"/>
            <a:ext cx="2218109" cy="310149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Курск 1 часть\IMG-8143ac43bb7635c7434f5a6bdd7e781b-V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003" y="1131600"/>
            <a:ext cx="2268253" cy="3024336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s://mail.yandex.ru/message_part/IMG-4903bae199350e79c37f4b9f73689fe4-V.jpg?_uid=322950606&amp;name=IMG-4903bae199350e79c37f4b9f73689fe4-V.jpg&amp;hid=1.2&amp;ids=175358910490738846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1" name="Picture 9" descr="https://st.depositphotos.com/1230058/2605/v/950/depositphotos_26055815-stock-illustration-colorful-musical-notes-staff-backgroun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" y="3933056"/>
            <a:ext cx="6725368" cy="292494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https://mail.yandex.ru/message_part/IMG-4903bae199350e79c37f4b9f73689fe4-V.jpg?_uid=322950606&amp;name=IMG-4903bae199350e79c37f4b9f73689fe4-V.jpg&amp;hid=1.2&amp;ids=175358910490738846&amp;no_disposition=y&amp;exif_rotate=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 descr="C:\Users\User\Downloads\IMG-4903bae199350e79c37f4b9f73689fe4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747569"/>
            <a:ext cx="2288028" cy="3050704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1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064896" cy="43204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1600" dirty="0">
                <a:latin typeface="+mn-lt"/>
              </a:rPr>
              <a:t/>
            </a:r>
            <a:br>
              <a:rPr lang="ru-RU" sz="1600" dirty="0">
                <a:latin typeface="+mn-lt"/>
              </a:rPr>
            </a:br>
            <a:r>
              <a:rPr lang="ru-RU" sz="2700" b="1" dirty="0" err="1">
                <a:solidFill>
                  <a:schemeClr val="bg1"/>
                </a:solidFill>
              </a:rPr>
              <a:t>Г.В.Свиридов</a:t>
            </a:r>
            <a:r>
              <a:rPr lang="ru-RU" sz="2700" b="1" dirty="0">
                <a:solidFill>
                  <a:schemeClr val="bg1"/>
                </a:solidFill>
              </a:rPr>
              <a:t> «Метель»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39552" y="0"/>
            <a:ext cx="8064896" cy="40466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ru-RU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sz="11200" b="1" dirty="0">
                <a:solidFill>
                  <a:schemeClr val="bg1"/>
                </a:solidFill>
              </a:rPr>
              <a:t>№3 «Жемчужина классической музыки»</a:t>
            </a:r>
          </a:p>
          <a:p>
            <a:pPr marL="0" indent="0" algn="ctr">
              <a:buNone/>
            </a:pPr>
            <a:endParaRPr lang="ru-RU" b="1" dirty="0"/>
          </a:p>
        </p:txBody>
      </p:sp>
      <p:pic>
        <p:nvPicPr>
          <p:cNvPr id="4104" name="Picture 8" descr="https://photoshop-kopona.com/uploads/posts/2018-09/1536399242_music0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321" y="4490800"/>
            <a:ext cx="4113064" cy="23672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Свиридов\IMG_20210303_1612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06385" y="3954824"/>
            <a:ext cx="2177382" cy="2786544"/>
          </a:xfrm>
          <a:prstGeom prst="round2DiagRect">
            <a:avLst>
              <a:gd name="adj1" fmla="val 16667"/>
              <a:gd name="adj2" fmla="val 15153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Свиридов\IMG_20210303_1612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97477"/>
            <a:ext cx="2088232" cy="2823447"/>
          </a:xfrm>
          <a:prstGeom prst="round2DiagRect">
            <a:avLst>
              <a:gd name="adj1" fmla="val 16667"/>
              <a:gd name="adj2" fmla="val 426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Свиридов\IMG_20210303_1616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71" y="3954823"/>
            <a:ext cx="2297746" cy="2786546"/>
          </a:xfrm>
          <a:prstGeom prst="round2DiagRect">
            <a:avLst>
              <a:gd name="adj1" fmla="val 16667"/>
              <a:gd name="adj2" fmla="val 1109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Свиридов\IMG_20210303_16115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345" y="1473065"/>
            <a:ext cx="3739863" cy="3062771"/>
          </a:xfrm>
          <a:prstGeom prst="round2DiagRect">
            <a:avLst>
              <a:gd name="adj1" fmla="val 16667"/>
              <a:gd name="adj2" fmla="val 8713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Свиридов\IMG_20210303_1616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276" y="872565"/>
            <a:ext cx="2136270" cy="2848360"/>
          </a:xfrm>
          <a:prstGeom prst="round2DiagRect">
            <a:avLst>
              <a:gd name="adj1" fmla="val 16667"/>
              <a:gd name="adj2" fmla="val 818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98791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yt3.ggpht.com/a/AATXAJwG9sLiHwz_FhzL-bNVF2YvNJbSZOmiZRsguA=s900-c-k-c0xffffffff-no-rj-m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542737"/>
            <a:ext cx="4675698" cy="27245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Свиридов\IMG_20210303_1622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63460"/>
            <a:ext cx="3147814" cy="4197085"/>
          </a:xfrm>
          <a:prstGeom prst="snip2DiagRect">
            <a:avLst>
              <a:gd name="adj1" fmla="val 19172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5" name="Picture 5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Свиридов\IMG_20210303_1624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397" y="692696"/>
            <a:ext cx="2087259" cy="1844824"/>
          </a:xfrm>
          <a:prstGeom prst="snip2DiagRect">
            <a:avLst>
              <a:gd name="adj1" fmla="val 16852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62000" y="0"/>
            <a:ext cx="7698432" cy="40466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+mn-lt"/>
              </a:rPr>
              <a:t>Дыхательная гимнастика «Подуй на снежинку»</a:t>
            </a:r>
          </a:p>
        </p:txBody>
      </p:sp>
      <p:pic>
        <p:nvPicPr>
          <p:cNvPr id="5126" name="Picture 6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Свиридов\IMG_20210303_1623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397" y="2974286"/>
            <a:ext cx="2176059" cy="1795395"/>
          </a:xfrm>
          <a:prstGeom prst="snip2DiagRect">
            <a:avLst>
              <a:gd name="adj1" fmla="val 18844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7" name="Picture 7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Свиридов\IMG_20210303_1624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1"/>
            <a:ext cx="1944216" cy="2592288"/>
          </a:xfrm>
          <a:prstGeom prst="snip2DiagRect">
            <a:avLst>
              <a:gd name="adj1" fmla="val 20224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8" name="Picture 8" descr="G:\Проект Разнообразие форм работы по формиолванию осведомлённсти о музыке Курского края в рамках краеведческого воспитания детей дошкольного возраста\Фото Свиридов\IMG_20210303_16204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47356"/>
            <a:ext cx="1872207" cy="2208246"/>
          </a:xfrm>
          <a:prstGeom prst="snip2DiagRect">
            <a:avLst>
              <a:gd name="adj1" fmla="val 1822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6248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4247</TotalTime>
  <Words>324</Words>
  <Application>Microsoft Office PowerPoint</Application>
  <PresentationFormat>Экран (4:3)</PresentationFormat>
  <Paragraphs>90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NewsPrint</vt:lpstr>
      <vt:lpstr> муниципальное бюджетное  дошкольное образовательное учреждение «Детский сад комбинированного вида №120»  Проект на тему: «Знакомство с музыкантами и фольклором Соловьиного края». </vt:lpstr>
      <vt:lpstr>АКТУАЛЬНОСТЬ</vt:lpstr>
      <vt:lpstr>ЦЕЛЬ ПРОЕКТА:</vt:lpstr>
      <vt:lpstr>ЗАДАЧИ ПРОЕКТА:</vt:lpstr>
      <vt:lpstr>СОДЕРЖАНИЕ РАБОТЫ:</vt:lpstr>
      <vt:lpstr>ЦИКЛ ЗАНЯТИЙ:</vt:lpstr>
      <vt:lpstr>№2 Наша малая Родина - город Курск!</vt:lpstr>
      <vt:lpstr> Г.В.Свиридов «Метель»</vt:lpstr>
      <vt:lpstr>Дыхательная гимнастика «Подуй на снежинку»</vt:lpstr>
      <vt:lpstr>Релаксация</vt:lpstr>
      <vt:lpstr>Рисунки на тему произведения «Метель»</vt:lpstr>
      <vt:lpstr>№4 «Наш земляк - В. Ф. Гридин»</vt:lpstr>
      <vt:lpstr>Знакомство с народным инструментом</vt:lpstr>
      <vt:lpstr>Рисунки </vt:lpstr>
      <vt:lpstr>Л.Н. Петропольская-Барашкина - Курский вальс</vt:lpstr>
      <vt:lpstr>Презентация PowerPoint</vt:lpstr>
      <vt:lpstr>Легостаев Е.Д.</vt:lpstr>
      <vt:lpstr>Капелла «Курск»</vt:lpstr>
      <vt:lpstr>Л.В.Винцкевич</vt:lpstr>
      <vt:lpstr>Презентация PowerPoint</vt:lpstr>
      <vt:lpstr>Фольклор Музыкальные инструменты Курского края Курские народные игры Курские напевы </vt:lpstr>
      <vt:lpstr> Н.В.Плевицкая</vt:lpstr>
      <vt:lpstr>      Кугиклы-Пыжатка</vt:lpstr>
      <vt:lpstr>      </vt:lpstr>
      <vt:lpstr> </vt:lpstr>
      <vt:lpstr> </vt:lpstr>
      <vt:lpstr>Изучаем…</vt:lpstr>
      <vt:lpstr>«Музыканты Курского края»</vt:lpstr>
      <vt:lpstr>«Курская хохлома»</vt:lpstr>
      <vt:lpstr>«Собери пазлы»</vt:lpstr>
      <vt:lpstr>«Народные костюмы Курского края»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детский сад комбинированного вида №120 проект на тему: « Развитие музыкальных способностей средствами народного фольклора»</dc:title>
  <dc:creator>Пользователь</dc:creator>
  <cp:lastModifiedBy>Пользователь</cp:lastModifiedBy>
  <cp:revision>329</cp:revision>
  <dcterms:created xsi:type="dcterms:W3CDTF">2018-04-30T07:56:47Z</dcterms:created>
  <dcterms:modified xsi:type="dcterms:W3CDTF">2021-04-21T06:58:18Z</dcterms:modified>
</cp:coreProperties>
</file>