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63" r:id="rId5"/>
    <p:sldId id="258" r:id="rId6"/>
    <p:sldId id="262" r:id="rId7"/>
    <p:sldId id="259" r:id="rId8"/>
    <p:sldId id="260" r:id="rId9"/>
    <p:sldId id="261" r:id="rId10"/>
    <p:sldId id="264" r:id="rId11"/>
    <p:sldId id="266" r:id="rId12"/>
    <p:sldId id="271" r:id="rId13"/>
    <p:sldId id="272" r:id="rId14"/>
    <p:sldId id="273" r:id="rId15"/>
    <p:sldId id="267" r:id="rId16"/>
    <p:sldId id="270" r:id="rId17"/>
    <p:sldId id="269" r:id="rId18"/>
    <p:sldId id="268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55576" y="764704"/>
            <a:ext cx="74888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/>
              <a:t>«Взаимодействие</a:t>
            </a:r>
          </a:p>
          <a:p>
            <a:pPr algn="ctr"/>
            <a:r>
              <a:rPr lang="ru-RU" sz="4000" dirty="0" smtClean="0"/>
              <a:t> музыкального руководителя</a:t>
            </a:r>
            <a:br>
              <a:rPr lang="ru-RU" sz="4000" dirty="0" smtClean="0"/>
            </a:br>
            <a:r>
              <a:rPr lang="ru-RU" sz="4000" dirty="0" smtClean="0"/>
              <a:t> с родителями»</a:t>
            </a:r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3501008"/>
            <a:ext cx="813690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МАОУ «СОШ № 14» СП «</a:t>
            </a:r>
            <a:r>
              <a:rPr lang="ru-RU" sz="280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Детский сад»</a:t>
            </a:r>
            <a:endParaRPr lang="ru-RU" sz="280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</a:endParaRPr>
          </a:p>
          <a:p>
            <a:endParaRPr lang="ru-RU" sz="280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</a:endParaRPr>
          </a:p>
          <a:p>
            <a:pPr algn="ctr"/>
            <a:r>
              <a:rPr lang="ru-RU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Музыкальный руководитель Ванькова Л. М.</a:t>
            </a:r>
          </a:p>
          <a:p>
            <a:endParaRPr lang="ru-RU" sz="280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</a:endParaRPr>
          </a:p>
          <a:p>
            <a:pPr algn="ctr"/>
            <a:r>
              <a:rPr lang="ru-RU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г.Соликамск</a:t>
            </a:r>
          </a:p>
          <a:p>
            <a:pPr algn="ctr"/>
            <a:r>
              <a:rPr lang="ru-RU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2020 </a:t>
            </a:r>
            <a:r>
              <a:rPr lang="ru-RU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год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9"/>
          <p:cNvSpPr txBox="1">
            <a:spLocks/>
          </p:cNvSpPr>
          <p:nvPr/>
        </p:nvSpPr>
        <p:spPr>
          <a:xfrm>
            <a:off x="611560" y="2348880"/>
            <a:ext cx="8229600" cy="302433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Спасибо за внимание!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9"/>
          <p:cNvSpPr txBox="1">
            <a:spLocks/>
          </p:cNvSpPr>
          <p:nvPr/>
        </p:nvSpPr>
        <p:spPr>
          <a:xfrm>
            <a:off x="611560" y="2348880"/>
            <a:ext cx="8229600" cy="302433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Мастер –класс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«ШУМОВЫЕ ИНСТРУМЕНТЫ»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9"/>
          <p:cNvSpPr txBox="1">
            <a:spLocks/>
          </p:cNvSpPr>
          <p:nvPr/>
        </p:nvSpPr>
        <p:spPr>
          <a:xfrm>
            <a:off x="611560" y="2348880"/>
            <a:ext cx="8229600" cy="302433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04664"/>
            <a:ext cx="3848512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54242" y="2217842"/>
            <a:ext cx="6189758" cy="4640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9"/>
          <p:cNvSpPr txBox="1">
            <a:spLocks/>
          </p:cNvSpPr>
          <p:nvPr/>
        </p:nvSpPr>
        <p:spPr>
          <a:xfrm>
            <a:off x="611560" y="2348880"/>
            <a:ext cx="8229600" cy="302433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1" y="548681"/>
            <a:ext cx="3312368" cy="2484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861048"/>
            <a:ext cx="3360373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5896" y="1124744"/>
            <a:ext cx="5280587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32656"/>
            <a:ext cx="3707457" cy="2780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260648"/>
            <a:ext cx="3787147" cy="28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3" y="3410998"/>
            <a:ext cx="3672408" cy="2754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90794" y="3428999"/>
            <a:ext cx="3629678" cy="2722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9"/>
          <p:cNvSpPr txBox="1">
            <a:spLocks/>
          </p:cNvSpPr>
          <p:nvPr/>
        </p:nvSpPr>
        <p:spPr>
          <a:xfrm>
            <a:off x="611560" y="2348880"/>
            <a:ext cx="8229600" cy="302433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476672"/>
            <a:ext cx="3059385" cy="2294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645024"/>
            <a:ext cx="3419276" cy="2564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3968" y="1700808"/>
            <a:ext cx="4267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9"/>
          <p:cNvSpPr txBox="1">
            <a:spLocks/>
          </p:cNvSpPr>
          <p:nvPr/>
        </p:nvSpPr>
        <p:spPr>
          <a:xfrm>
            <a:off x="611560" y="2348880"/>
            <a:ext cx="8229600" cy="302433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32656"/>
            <a:ext cx="6108265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573016"/>
            <a:ext cx="3995935" cy="2995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2120" y="2276872"/>
            <a:ext cx="32004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9"/>
          <p:cNvSpPr txBox="1">
            <a:spLocks/>
          </p:cNvSpPr>
          <p:nvPr/>
        </p:nvSpPr>
        <p:spPr>
          <a:xfrm>
            <a:off x="611560" y="2348880"/>
            <a:ext cx="8229600" cy="302433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404664"/>
            <a:ext cx="2696344" cy="26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3573016"/>
            <a:ext cx="3600400" cy="2832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332656"/>
            <a:ext cx="3851473" cy="2888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8064" y="3555014"/>
            <a:ext cx="3672408" cy="2754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9"/>
          <p:cNvSpPr txBox="1">
            <a:spLocks/>
          </p:cNvSpPr>
          <p:nvPr/>
        </p:nvSpPr>
        <p:spPr>
          <a:xfrm>
            <a:off x="611560" y="2348880"/>
            <a:ext cx="8229600" cy="302433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6672"/>
            <a:ext cx="4729708" cy="3011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2780928"/>
            <a:ext cx="4267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843808" y="2132856"/>
            <a:ext cx="30396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Спасибо!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0800" y="0"/>
            <a:ext cx="9347200" cy="70104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39552" y="476672"/>
            <a:ext cx="8208912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800" b="1" dirty="0" smtClean="0"/>
              <a:t>Человек овладевает музыкальной культурой в течении всей своей жизни. Важнейшим этапом этого процесса является дошкольное детство. Однако успех в формировании музыкально-эстетического сознания ребёнка зависит не только от плодотворной работы педагогического коллектива ДОУ по музыкальному воспитанию, но и </a:t>
            </a:r>
            <a:r>
              <a:rPr lang="ru-RU" sz="2800" b="1" i="1" dirty="0" smtClean="0"/>
              <a:t>отношения к музыке в семье</a:t>
            </a:r>
            <a:r>
              <a:rPr lang="ru-RU" sz="2800" b="1" dirty="0" smtClean="0"/>
              <a:t>. Ведь именно у родителей есть широкие возможности </a:t>
            </a:r>
            <a:r>
              <a:rPr lang="ru-RU" sz="2800" b="1" i="1" dirty="0" smtClean="0"/>
              <a:t>духовно обогатить</a:t>
            </a:r>
            <a:r>
              <a:rPr lang="ru-RU" sz="2800" b="1" dirty="0" smtClean="0"/>
              <a:t> своих детей и </a:t>
            </a:r>
            <a:r>
              <a:rPr lang="ru-RU" sz="2800" b="1" i="1" dirty="0" smtClean="0"/>
              <a:t>привить</a:t>
            </a:r>
            <a:r>
              <a:rPr lang="ru-RU" sz="2800" b="1" dirty="0" smtClean="0"/>
              <a:t> им </a:t>
            </a:r>
            <a:r>
              <a:rPr lang="ru-RU" sz="2800" b="1" i="1" dirty="0" smtClean="0"/>
              <a:t>любовь к музыке.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      </a:t>
            </a:r>
            <a:r>
              <a:rPr lang="ru-RU" sz="2800" b="1" i="1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sz="2800" b="1" i="1" dirty="0" smtClean="0">
                <a:solidFill>
                  <a:schemeClr val="accent4">
                    <a:lumMod val="75000"/>
                  </a:schemeClr>
                </a:solidFill>
              </a:rPr>
            </a:b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55576" y="764704"/>
            <a:ext cx="74888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/>
              <a:t>Основные цели</a:t>
            </a:r>
            <a:r>
              <a:rPr lang="ru-RU" sz="4000" dirty="0" smtClean="0"/>
              <a:t>:</a:t>
            </a:r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3501008"/>
            <a:ext cx="81369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988841"/>
            <a:ext cx="856895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sz="2800" b="1" dirty="0" smtClean="0"/>
              <a:t>Объединение усилий педагогического коллектива и родителей в развитии музыкальных способностей у ребенка.</a:t>
            </a:r>
          </a:p>
          <a:p>
            <a:pPr algn="ctr">
              <a:buFont typeface="Arial" pitchFamily="34" charset="0"/>
              <a:buChar char="•"/>
            </a:pPr>
            <a:endParaRPr lang="ru-RU" sz="2800" b="1" dirty="0" smtClean="0"/>
          </a:p>
          <a:p>
            <a:pPr algn="ctr">
              <a:buFont typeface="Arial" pitchFamily="34" charset="0"/>
              <a:buChar char="•"/>
            </a:pPr>
            <a:r>
              <a:rPr lang="ru-RU" sz="2800" b="1" dirty="0" smtClean="0"/>
              <a:t> Поиск новых форм сотрудничества музыкального руководителя с родителями детей для обеспечения качества музыкального образования дошкольников.</a:t>
            </a:r>
          </a:p>
          <a:p>
            <a:pPr algn="ctr">
              <a:buFont typeface="Arial" charset="0"/>
              <a:buChar char="•"/>
            </a:pP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Текст 9"/>
          <p:cNvSpPr txBox="1">
            <a:spLocks/>
          </p:cNvSpPr>
          <p:nvPr/>
        </p:nvSpPr>
        <p:spPr>
          <a:xfrm>
            <a:off x="395536" y="1124744"/>
            <a:ext cx="8136904" cy="5544616"/>
          </a:xfrm>
          <a:prstGeom prst="rect">
            <a:avLst/>
          </a:prstGeom>
        </p:spPr>
        <p:txBody>
          <a:bodyPr/>
          <a:lstStyle/>
          <a:p>
            <a:pPr marL="514350" marR="0" lvl="0" indent="-51435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Char char="ü"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Сформировать у детей потребность в музыке и отношение к ней как к важнейшей духовной ценности.</a:t>
            </a:r>
          </a:p>
          <a:p>
            <a:pPr marL="514350" marR="0" lvl="0" indent="-51435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Char char="ü"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Организация совместной деятельности воспитателей, родителей и музыкального руководителя в воспитании детей.</a:t>
            </a:r>
          </a:p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Char char="ü"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Активизация работы с родителями, привлечение семьи к участию в музыкально – образовательном процессе детского сада.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Заголовок 8"/>
          <p:cNvSpPr txBox="1">
            <a:spLocks/>
          </p:cNvSpPr>
          <p:nvPr/>
        </p:nvSpPr>
        <p:spPr>
          <a:xfrm>
            <a:off x="611560" y="260648"/>
            <a:ext cx="8013576" cy="79208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Задачи: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Текст 9"/>
          <p:cNvSpPr txBox="1">
            <a:spLocks/>
          </p:cNvSpPr>
          <p:nvPr/>
        </p:nvSpPr>
        <p:spPr>
          <a:xfrm>
            <a:off x="395536" y="332656"/>
            <a:ext cx="8424936" cy="5904656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sz="2800" b="1" dirty="0"/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Музыкальный руководитель знакомит</a:t>
            </a:r>
            <a:r>
              <a:rPr kumimoji="0" lang="ru-RU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родителей с динамикой развития музыкальных способностей детей, с достижениями в области музыкального развития, с репертуаром, осваиваемым детьми в дошкольном образовательном учреждении ( по желанию родителей).</a:t>
            </a:r>
            <a:b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Облако 2"/>
          <p:cNvSpPr/>
          <p:nvPr/>
        </p:nvSpPr>
        <p:spPr>
          <a:xfrm>
            <a:off x="0" y="0"/>
            <a:ext cx="3203848" cy="1844824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1. Выступления на родительских собраниях с докладами  о музыкальном образовании детей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4" name="Облако 3"/>
          <p:cNvSpPr/>
          <p:nvPr/>
        </p:nvSpPr>
        <p:spPr>
          <a:xfrm>
            <a:off x="4419600" y="0"/>
            <a:ext cx="2819400" cy="1295400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5. Анкетирование и опросы родителей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5" name="Облако 4"/>
          <p:cNvSpPr/>
          <p:nvPr/>
        </p:nvSpPr>
        <p:spPr>
          <a:xfrm>
            <a:off x="2699792" y="1556792"/>
            <a:ext cx="2862064" cy="1406624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3. Открытые музыкальные занятия с детьми для родителей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6" name="Облако 5"/>
          <p:cNvSpPr/>
          <p:nvPr/>
        </p:nvSpPr>
        <p:spPr>
          <a:xfrm>
            <a:off x="0" y="2492896"/>
            <a:ext cx="3124200" cy="2209800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2.Консультирование родителей по вопросам  организации музыкального воспитания в семье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7" name="Облако 6"/>
          <p:cNvSpPr/>
          <p:nvPr/>
        </p:nvSpPr>
        <p:spPr>
          <a:xfrm>
            <a:off x="1691680" y="4581128"/>
            <a:ext cx="2963416" cy="1600200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4.Индивидуальные беседы с родителями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8" name="Облако 7"/>
          <p:cNvSpPr/>
          <p:nvPr/>
        </p:nvSpPr>
        <p:spPr>
          <a:xfrm>
            <a:off x="4267200" y="2852936"/>
            <a:ext cx="3329136" cy="1871464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6. Конференции по вопросам взаимосвязи семьи и детского сада для решения задачи муз. образования детей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9" name="Облако 8"/>
          <p:cNvSpPr/>
          <p:nvPr/>
        </p:nvSpPr>
        <p:spPr>
          <a:xfrm>
            <a:off x="5638800" y="1052736"/>
            <a:ext cx="3505200" cy="1752600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7. Занятия-практикумы для родителей с целью  их знакомства с детским музыкальным репертуаром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0" name="Пятно 2 9"/>
          <p:cNvSpPr/>
          <p:nvPr/>
        </p:nvSpPr>
        <p:spPr>
          <a:xfrm rot="20360212">
            <a:off x="4552244" y="3701301"/>
            <a:ext cx="5638800" cy="3309038"/>
          </a:xfrm>
          <a:prstGeom prst="irregularSeal2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Формы взаимодействия музыкального руководителя с родителями</a:t>
            </a:r>
            <a:endParaRPr lang="ru-RU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11"/>
          <p:cNvSpPr txBox="1">
            <a:spLocks/>
          </p:cNvSpPr>
          <p:nvPr/>
        </p:nvSpPr>
        <p:spPr>
          <a:xfrm>
            <a:off x="251520" y="274638"/>
            <a:ext cx="8496944" cy="214625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1200" cap="none" spc="0" normalizeH="0" baseline="0" noProof="0" dirty="0" smtClean="0">
                <a:ln w="63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chemeClr val="tx1"/>
                </a:solidFill>
                <a:uLnTx/>
                <a:uFillTx/>
                <a:latin typeface="+mn-lt"/>
                <a:ea typeface="+mj-ea"/>
                <a:cs typeface="+mj-cs"/>
              </a:rPr>
              <a:t>Семья</a:t>
            </a:r>
            <a:r>
              <a:rPr kumimoji="0" lang="ru-RU" sz="2800" b="1" i="0" u="none" strike="noStrike" kern="1200" cap="none" spc="0" normalizeH="0" baseline="0" noProof="0" dirty="0" smtClean="0">
                <a:ln w="63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chemeClr val="tx1"/>
                </a:solidFill>
                <a:uLnTx/>
                <a:uFillTx/>
                <a:latin typeface="+mn-lt"/>
                <a:ea typeface="+mj-ea"/>
                <a:cs typeface="+mj-cs"/>
              </a:rPr>
              <a:t> с устойчивыми культурными традициями </a:t>
            </a:r>
            <a:r>
              <a:rPr kumimoji="0" lang="ru-RU" sz="2800" b="1" i="1" u="none" strike="noStrike" kern="1200" cap="none" spc="0" normalizeH="0" baseline="0" noProof="0" dirty="0" smtClean="0">
                <a:ln w="63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chemeClr val="tx1"/>
                </a:solidFill>
                <a:uLnTx/>
                <a:uFillTx/>
                <a:latin typeface="+mn-lt"/>
                <a:ea typeface="+mj-ea"/>
                <a:cs typeface="+mj-cs"/>
              </a:rPr>
              <a:t>может</a:t>
            </a:r>
            <a:r>
              <a:rPr kumimoji="0" lang="ru-RU" sz="2800" b="1" i="0" u="none" strike="noStrike" kern="1200" cap="none" spc="0" normalizeH="0" baseline="0" noProof="0" dirty="0" smtClean="0">
                <a:ln w="63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chemeClr val="tx1"/>
                </a:solidFill>
                <a:uLnTx/>
                <a:uFillTx/>
                <a:latin typeface="+mn-lt"/>
                <a:ea typeface="+mj-ea"/>
                <a:cs typeface="+mj-cs"/>
              </a:rPr>
              <a:t> более полноценно, учитывая индивидуальные особенности своего малыша, </a:t>
            </a:r>
            <a:r>
              <a:rPr kumimoji="0" lang="ru-RU" sz="2800" b="1" i="1" u="none" strike="noStrike" kern="1200" cap="none" spc="0" normalizeH="0" baseline="0" noProof="0" dirty="0" smtClean="0">
                <a:ln w="63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chemeClr val="tx1"/>
                </a:solidFill>
                <a:uLnTx/>
                <a:uFillTx/>
                <a:latin typeface="+mn-lt"/>
                <a:ea typeface="+mj-ea"/>
                <a:cs typeface="+mj-cs"/>
              </a:rPr>
              <a:t>развивать</a:t>
            </a:r>
            <a:r>
              <a:rPr kumimoji="0" lang="ru-RU" sz="2800" b="1" i="0" u="none" strike="noStrike" kern="1200" cap="none" spc="0" normalizeH="0" baseline="0" noProof="0" dirty="0" smtClean="0">
                <a:ln w="63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chemeClr val="tx1"/>
                </a:solidFill>
                <a:uLnTx/>
                <a:uFillTx/>
                <a:latin typeface="+mn-lt"/>
                <a:ea typeface="+mj-ea"/>
                <a:cs typeface="+mj-cs"/>
              </a:rPr>
              <a:t> у него те или иные </a:t>
            </a:r>
            <a:r>
              <a:rPr kumimoji="0" lang="ru-RU" sz="2800" b="1" i="1" u="none" strike="noStrike" kern="1200" cap="none" spc="0" normalizeH="0" baseline="0" noProof="0" dirty="0" smtClean="0">
                <a:ln w="63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chemeClr val="tx1"/>
                </a:solidFill>
                <a:uLnTx/>
                <a:uFillTx/>
                <a:latin typeface="+mn-lt"/>
                <a:ea typeface="+mj-ea"/>
                <a:cs typeface="+mj-cs"/>
              </a:rPr>
              <a:t>музыкальные способности</a:t>
            </a:r>
            <a:r>
              <a:rPr kumimoji="0" lang="ru-RU" sz="2800" b="1" i="0" u="none" strike="noStrike" kern="1200" cap="none" spc="0" normalizeH="0" baseline="0" noProof="0" dirty="0" smtClean="0">
                <a:ln w="63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chemeClr val="tx1"/>
                </a:solidFill>
                <a:uLnTx/>
                <a:uFillTx/>
                <a:latin typeface="+mn-lt"/>
                <a:ea typeface="+mj-ea"/>
                <a:cs typeface="+mj-cs"/>
              </a:rPr>
              <a:t>.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+mn-lt"/>
              <a:ea typeface="+mj-ea"/>
              <a:cs typeface="+mj-cs"/>
            </a:endParaRPr>
          </a:p>
        </p:txBody>
      </p:sp>
      <p:pic>
        <p:nvPicPr>
          <p:cNvPr id="4" name="Содержимое 3" descr="27-10_A3-400x47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339752" y="2550228"/>
            <a:ext cx="4248472" cy="4126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Текст 11"/>
          <p:cNvSpPr txBox="1">
            <a:spLocks/>
          </p:cNvSpPr>
          <p:nvPr/>
        </p:nvSpPr>
        <p:spPr>
          <a:xfrm>
            <a:off x="1907704" y="1916832"/>
            <a:ext cx="4248472" cy="2232248"/>
          </a:xfrm>
          <a:prstGeom prst="cloud">
            <a:avLst/>
          </a:prstGeom>
          <a:solidFill>
            <a:srgbClr val="FFFF00"/>
          </a:solidFill>
          <a:ln w="25400" cap="flat" cmpd="sng" algn="ctr">
            <a:solidFill>
              <a:schemeClr val="accent6">
                <a:lumMod val="40000"/>
                <a:lumOff val="6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Формы музыкального воспитания детей в семье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Пятно 1 3"/>
          <p:cNvSpPr/>
          <p:nvPr/>
        </p:nvSpPr>
        <p:spPr>
          <a:xfrm>
            <a:off x="0" y="-315416"/>
            <a:ext cx="3851920" cy="2780928"/>
          </a:xfrm>
          <a:prstGeom prst="irregularSeal1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Разучивание и пение</a:t>
            </a:r>
            <a:r>
              <a:rPr lang="ru-RU" sz="1400" b="1" dirty="0" smtClean="0">
                <a:solidFill>
                  <a:schemeClr val="tx1"/>
                </a:solidFill>
              </a:rPr>
              <a:t> </a:t>
            </a:r>
            <a:r>
              <a:rPr lang="ru-RU" sz="1400" dirty="0" smtClean="0">
                <a:solidFill>
                  <a:schemeClr val="tx1"/>
                </a:solidFill>
              </a:rPr>
              <a:t>детских песен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5" name="Пятно 2 4"/>
          <p:cNvSpPr/>
          <p:nvPr/>
        </p:nvSpPr>
        <p:spPr>
          <a:xfrm>
            <a:off x="3491880" y="-315416"/>
            <a:ext cx="4176464" cy="2592288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Посещение концертов  и детских музыкальных конкурсов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6" name="Пятно 2 5"/>
          <p:cNvSpPr/>
          <p:nvPr/>
        </p:nvSpPr>
        <p:spPr>
          <a:xfrm>
            <a:off x="6084168" y="692696"/>
            <a:ext cx="3816424" cy="2592288"/>
          </a:xfrm>
          <a:prstGeom prst="irregularSeal2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Прослушивание произведений современной и классической музыки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7" name="Пятно 2 6"/>
          <p:cNvSpPr/>
          <p:nvPr/>
        </p:nvSpPr>
        <p:spPr>
          <a:xfrm>
            <a:off x="-252536" y="3501008"/>
            <a:ext cx="3505200" cy="2819400"/>
          </a:xfrm>
          <a:prstGeom prst="irregularSeal2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Изготовление самодельных шумовых инструментов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8" name="Пятно 2 7"/>
          <p:cNvSpPr/>
          <p:nvPr/>
        </p:nvSpPr>
        <p:spPr>
          <a:xfrm>
            <a:off x="2771800" y="4797152"/>
            <a:ext cx="3528392" cy="1527448"/>
          </a:xfrm>
          <a:prstGeom prst="irregularSeal2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Домашнее музицирование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9" name="Пятно 2 8"/>
          <p:cNvSpPr/>
          <p:nvPr/>
        </p:nvSpPr>
        <p:spPr>
          <a:xfrm>
            <a:off x="5715000" y="3573016"/>
            <a:ext cx="3429000" cy="2590800"/>
          </a:xfrm>
          <a:prstGeom prst="irregularSeal2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Подготовка музыкальных номеров к утренникам</a:t>
            </a:r>
            <a:endParaRPr lang="ru-RU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Текст 10"/>
          <p:cNvSpPr txBox="1">
            <a:spLocks/>
          </p:cNvSpPr>
          <p:nvPr/>
        </p:nvSpPr>
        <p:spPr>
          <a:xfrm>
            <a:off x="467544" y="404664"/>
            <a:ext cx="8208912" cy="6048672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Помощь музыкального руководителя в организации совместной музыкальной деятельности детей и родителей в рамках «музыкальных гостиных», «семейных музыкальных клубов» способствует развитию традиций домашнего </a:t>
            </a: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музицирования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оказывает положительное влияние на мотивационную сферу музыкально-образовательной деятельности. </a:t>
            </a:r>
            <a:b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Благоприятная эмоциональная атмосфера и домашний уют играют огромную роль, ведь детям так важно понимание близких и их поддержка во всех творческих начинаниях.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388</Words>
  <Application>Microsoft Office PowerPoint</Application>
  <PresentationFormat>Экран (4:3)</PresentationFormat>
  <Paragraphs>42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Arial</vt:lpstr>
      <vt:lpstr>Calibri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Cveta</dc:creator>
  <cp:lastModifiedBy>User</cp:lastModifiedBy>
  <cp:revision>17</cp:revision>
  <dcterms:created xsi:type="dcterms:W3CDTF">2015-03-14T03:56:20Z</dcterms:created>
  <dcterms:modified xsi:type="dcterms:W3CDTF">2020-03-04T16:38:41Z</dcterms:modified>
</cp:coreProperties>
</file>