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docProps/custom.xml" ContentType="application/vnd.openxmlformats-officedocument.custom-properties+xml"/>
  <Override PartName="/ppt/slideLayouts/slideLayout10.xml" ContentType="application/vnd.openxmlformats-officedocument.presentationml.slideLayout+xml"/>
  <Default Extension="gif" ContentType="image/gif"/>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wmf"/><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314" r:id="rId3"/>
    <p:sldId id="300" r:id="rId4"/>
    <p:sldId id="315" r:id="rId5"/>
    <p:sldId id="301" r:id="rId6"/>
    <p:sldId id="299" r:id="rId7"/>
    <p:sldId id="262" r:id="rId8"/>
    <p:sldId id="305" r:id="rId9"/>
    <p:sldId id="307" r:id="rId10"/>
    <p:sldId id="316" r:id="rId11"/>
    <p:sldId id="312" r:id="rId12"/>
    <p:sldId id="303" r:id="rId13"/>
    <p:sldId id="320" r:id="rId14"/>
    <p:sldId id="317" r:id="rId15"/>
    <p:sldId id="281" r:id="rId16"/>
    <p:sldId id="318" r:id="rId17"/>
    <p:sldId id="313" r:id="rId18"/>
  </p:sldIdLst>
  <p:sldSz cx="9144000" cy="6858000" type="screen4x3"/>
  <p:notesSz cx="6858000" cy="9144000"/>
  <p:defaultTextStyle>
    <a:defPPr>
      <a:defRPr lang="ru-RU"/>
    </a:defPPr>
    <a:lvl1pPr algn="l" rtl="0" fontAlgn="base">
      <a:spcBef>
        <a:spcPct val="0"/>
      </a:spcBef>
      <a:spcAft>
        <a:spcPct val="0"/>
      </a:spcAft>
      <a:defRPr sz="2000" kern="1200">
        <a:solidFill>
          <a:schemeClr val="tx1"/>
        </a:solidFill>
        <a:latin typeface="Arial" charset="0"/>
        <a:ea typeface="+mn-ea"/>
        <a:cs typeface="+mn-cs"/>
      </a:defRPr>
    </a:lvl1pPr>
    <a:lvl2pPr marL="457200" algn="l" rtl="0" fontAlgn="base">
      <a:spcBef>
        <a:spcPct val="0"/>
      </a:spcBef>
      <a:spcAft>
        <a:spcPct val="0"/>
      </a:spcAft>
      <a:defRPr sz="2000" kern="1200">
        <a:solidFill>
          <a:schemeClr val="tx1"/>
        </a:solidFill>
        <a:latin typeface="Arial" charset="0"/>
        <a:ea typeface="+mn-ea"/>
        <a:cs typeface="+mn-cs"/>
      </a:defRPr>
    </a:lvl2pPr>
    <a:lvl3pPr marL="914400" algn="l" rtl="0" fontAlgn="base">
      <a:spcBef>
        <a:spcPct val="0"/>
      </a:spcBef>
      <a:spcAft>
        <a:spcPct val="0"/>
      </a:spcAft>
      <a:defRPr sz="2000" kern="1200">
        <a:solidFill>
          <a:schemeClr val="tx1"/>
        </a:solidFill>
        <a:latin typeface="Arial" charset="0"/>
        <a:ea typeface="+mn-ea"/>
        <a:cs typeface="+mn-cs"/>
      </a:defRPr>
    </a:lvl3pPr>
    <a:lvl4pPr marL="1371600" algn="l" rtl="0" fontAlgn="base">
      <a:spcBef>
        <a:spcPct val="0"/>
      </a:spcBef>
      <a:spcAft>
        <a:spcPct val="0"/>
      </a:spcAft>
      <a:defRPr sz="2000" kern="1200">
        <a:solidFill>
          <a:schemeClr val="tx1"/>
        </a:solidFill>
        <a:latin typeface="Arial" charset="0"/>
        <a:ea typeface="+mn-ea"/>
        <a:cs typeface="+mn-cs"/>
      </a:defRPr>
    </a:lvl4pPr>
    <a:lvl5pPr marL="1828800" algn="l" rtl="0" fontAlgn="base">
      <a:spcBef>
        <a:spcPct val="0"/>
      </a:spcBef>
      <a:spcAft>
        <a:spcPct val="0"/>
      </a:spcAft>
      <a:defRPr sz="2000" kern="1200">
        <a:solidFill>
          <a:schemeClr val="tx1"/>
        </a:solidFill>
        <a:latin typeface="Arial" charset="0"/>
        <a:ea typeface="+mn-ea"/>
        <a:cs typeface="+mn-cs"/>
      </a:defRPr>
    </a:lvl5pPr>
    <a:lvl6pPr marL="2286000" algn="l" defTabSz="914400" rtl="0" eaLnBrk="1" latinLnBrk="0" hangingPunct="1">
      <a:defRPr sz="2000" kern="1200">
        <a:solidFill>
          <a:schemeClr val="tx1"/>
        </a:solidFill>
        <a:latin typeface="Arial" charset="0"/>
        <a:ea typeface="+mn-ea"/>
        <a:cs typeface="+mn-cs"/>
      </a:defRPr>
    </a:lvl6pPr>
    <a:lvl7pPr marL="2743200" algn="l" defTabSz="914400" rtl="0" eaLnBrk="1" latinLnBrk="0" hangingPunct="1">
      <a:defRPr sz="2000" kern="1200">
        <a:solidFill>
          <a:schemeClr val="tx1"/>
        </a:solidFill>
        <a:latin typeface="Arial" charset="0"/>
        <a:ea typeface="+mn-ea"/>
        <a:cs typeface="+mn-cs"/>
      </a:defRPr>
    </a:lvl7pPr>
    <a:lvl8pPr marL="3200400" algn="l" defTabSz="914400" rtl="0" eaLnBrk="1" latinLnBrk="0" hangingPunct="1">
      <a:defRPr sz="2000" kern="1200">
        <a:solidFill>
          <a:schemeClr val="tx1"/>
        </a:solidFill>
        <a:latin typeface="Arial" charset="0"/>
        <a:ea typeface="+mn-ea"/>
        <a:cs typeface="+mn-cs"/>
      </a:defRPr>
    </a:lvl8pPr>
    <a:lvl9pPr marL="3657600" algn="l" defTabSz="914400" rtl="0" eaLnBrk="1" latinLnBrk="0" hangingPunct="1">
      <a:defRPr sz="2000"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6600"/>
    <a:srgbClr val="CC0000"/>
    <a:srgbClr val="FF0000"/>
    <a:srgbClr val="008A00"/>
    <a:srgbClr val="99FF66"/>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1855" autoAdjust="0"/>
    <p:restoredTop sz="94660"/>
  </p:normalViewPr>
  <p:slideViewPr>
    <p:cSldViewPr>
      <p:cViewPr varScale="1">
        <p:scale>
          <a:sx n="76" d="100"/>
          <a:sy n="76" d="100"/>
        </p:scale>
        <p:origin x="-1278" y="-96"/>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5.png"/><Relationship Id="rId7" Type="http://schemas.openxmlformats.org/officeDocument/2006/relationships/image" Target="../media/image7.gif"/><Relationship Id="rId2" Type="http://schemas.openxmlformats.org/officeDocument/2006/relationships/image" Target="../media/image4.png"/><Relationship Id="rId1" Type="http://schemas.openxmlformats.org/officeDocument/2006/relationships/slideMaster" Target="../slideMasters/slideMaster1.xml"/><Relationship Id="rId6" Type="http://schemas.openxmlformats.org/officeDocument/2006/relationships/image" Target="../media/image6.gif"/><Relationship Id="rId5" Type="http://schemas.openxmlformats.org/officeDocument/2006/relationships/image" Target="../media/image2.png"/><Relationship Id="rId4" Type="http://schemas.openxmlformats.org/officeDocument/2006/relationships/image" Target="../media/image1.png"/><Relationship Id="rId9" Type="http://schemas.openxmlformats.org/officeDocument/2006/relationships/image" Target="../media/image9.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sp>
        <p:nvSpPr>
          <p:cNvPr id="4" name="Freeform 8"/>
          <p:cNvSpPr>
            <a:spLocks/>
          </p:cNvSpPr>
          <p:nvPr userDrawn="1"/>
        </p:nvSpPr>
        <p:spPr bwMode="ltGray">
          <a:xfrm>
            <a:off x="0" y="0"/>
            <a:ext cx="9144000" cy="6858000"/>
          </a:xfrm>
          <a:custGeom>
            <a:avLst/>
            <a:gdLst/>
            <a:ahLst/>
            <a:cxnLst>
              <a:cxn ang="0">
                <a:pos x="1488" y="0"/>
              </a:cxn>
              <a:cxn ang="0">
                <a:pos x="564" y="617"/>
              </a:cxn>
              <a:cxn ang="0">
                <a:pos x="0" y="1734"/>
              </a:cxn>
              <a:cxn ang="0">
                <a:pos x="0" y="4320"/>
              </a:cxn>
              <a:cxn ang="0">
                <a:pos x="5760" y="4320"/>
              </a:cxn>
              <a:cxn ang="0">
                <a:pos x="5760" y="0"/>
              </a:cxn>
              <a:cxn ang="0">
                <a:pos x="1488" y="0"/>
              </a:cxn>
            </a:cxnLst>
            <a:rect l="0" t="0" r="r" b="b"/>
            <a:pathLst>
              <a:path w="5760" h="4320">
                <a:moveTo>
                  <a:pt x="1488" y="0"/>
                </a:moveTo>
                <a:cubicBezTo>
                  <a:pt x="1093" y="94"/>
                  <a:pt x="670" y="476"/>
                  <a:pt x="564" y="617"/>
                </a:cubicBezTo>
                <a:cubicBezTo>
                  <a:pt x="458" y="758"/>
                  <a:pt x="94" y="1117"/>
                  <a:pt x="0" y="1734"/>
                </a:cubicBezTo>
                <a:lnTo>
                  <a:pt x="0" y="4320"/>
                </a:lnTo>
                <a:lnTo>
                  <a:pt x="5760" y="4320"/>
                </a:lnTo>
                <a:lnTo>
                  <a:pt x="5760" y="0"/>
                </a:lnTo>
                <a:lnTo>
                  <a:pt x="1488" y="0"/>
                </a:lnTo>
                <a:close/>
              </a:path>
            </a:pathLst>
          </a:custGeom>
          <a:gradFill rotWithShape="1">
            <a:gsLst>
              <a:gs pos="0">
                <a:schemeClr val="accent1">
                  <a:alpha val="39000"/>
                </a:schemeClr>
              </a:gs>
              <a:gs pos="100000">
                <a:schemeClr val="accent1">
                  <a:gamma/>
                  <a:tint val="0"/>
                  <a:invGamma/>
                </a:schemeClr>
              </a:gs>
            </a:gsLst>
            <a:lin ang="2700000" scaled="1"/>
          </a:gradFill>
          <a:ln w="9525">
            <a:noFill/>
            <a:round/>
            <a:headEnd/>
            <a:tailEnd/>
          </a:ln>
          <a:effectLst/>
        </p:spPr>
        <p:txBody>
          <a:bodyPr/>
          <a:lstStyle/>
          <a:p>
            <a:pPr>
              <a:defRPr/>
            </a:pPr>
            <a:endParaRPr lang="ru-RU" sz="1800"/>
          </a:p>
        </p:txBody>
      </p:sp>
      <p:grpSp>
        <p:nvGrpSpPr>
          <p:cNvPr id="5" name="Group 46"/>
          <p:cNvGrpSpPr>
            <a:grpSpLocks/>
          </p:cNvGrpSpPr>
          <p:nvPr userDrawn="1"/>
        </p:nvGrpSpPr>
        <p:grpSpPr bwMode="auto">
          <a:xfrm rot="10800000">
            <a:off x="0" y="3657600"/>
            <a:ext cx="9144000" cy="3200400"/>
            <a:chOff x="0" y="0"/>
            <a:chExt cx="5760" cy="2016"/>
          </a:xfrm>
        </p:grpSpPr>
        <p:pic>
          <p:nvPicPr>
            <p:cNvPr id="6" name="Picture 47" descr="7"/>
            <p:cNvPicPr>
              <a:picLocks noChangeAspect="1" noChangeArrowheads="1"/>
            </p:cNvPicPr>
            <p:nvPr/>
          </p:nvPicPr>
          <p:blipFill>
            <a:blip r:embed="rId2"/>
            <a:srcRect/>
            <a:stretch>
              <a:fillRect/>
            </a:stretch>
          </p:blipFill>
          <p:spPr bwMode="auto">
            <a:xfrm>
              <a:off x="0" y="0"/>
              <a:ext cx="5760" cy="2016"/>
            </a:xfrm>
            <a:prstGeom prst="rect">
              <a:avLst/>
            </a:prstGeom>
            <a:noFill/>
            <a:ln w="9525">
              <a:noFill/>
              <a:miter lim="800000"/>
              <a:headEnd/>
              <a:tailEnd/>
            </a:ln>
          </p:spPr>
        </p:pic>
        <p:pic>
          <p:nvPicPr>
            <p:cNvPr id="7" name="Picture 48" descr="04"/>
            <p:cNvPicPr>
              <a:picLocks noChangeAspect="1" noChangeArrowheads="1"/>
            </p:cNvPicPr>
            <p:nvPr/>
          </p:nvPicPr>
          <p:blipFill>
            <a:blip r:embed="rId3"/>
            <a:srcRect/>
            <a:stretch>
              <a:fillRect/>
            </a:stretch>
          </p:blipFill>
          <p:spPr bwMode="auto">
            <a:xfrm>
              <a:off x="3360" y="0"/>
              <a:ext cx="858" cy="733"/>
            </a:xfrm>
            <a:prstGeom prst="rect">
              <a:avLst/>
            </a:prstGeom>
            <a:noFill/>
            <a:ln w="9525">
              <a:noFill/>
              <a:miter lim="800000"/>
              <a:headEnd/>
              <a:tailEnd/>
            </a:ln>
          </p:spPr>
        </p:pic>
      </p:grpSp>
      <p:pic>
        <p:nvPicPr>
          <p:cNvPr id="8" name="Picture 10" descr="123"/>
          <p:cNvPicPr>
            <a:picLocks noChangeAspect="1" noChangeArrowheads="1"/>
          </p:cNvPicPr>
          <p:nvPr userDrawn="1"/>
        </p:nvPicPr>
        <p:blipFill>
          <a:blip r:embed="rId4"/>
          <a:srcRect/>
          <a:stretch>
            <a:fillRect/>
          </a:stretch>
        </p:blipFill>
        <p:spPr bwMode="gray">
          <a:xfrm>
            <a:off x="152400" y="228600"/>
            <a:ext cx="1676400" cy="1163638"/>
          </a:xfrm>
          <a:prstGeom prst="rect">
            <a:avLst/>
          </a:prstGeom>
          <a:noFill/>
          <a:effectLst>
            <a:outerShdw dist="107763" dir="2700000" algn="ctr" rotWithShape="0">
              <a:srgbClr val="808080">
                <a:alpha val="50000"/>
              </a:srgbClr>
            </a:outerShdw>
          </a:effectLst>
        </p:spPr>
      </p:pic>
      <p:pic>
        <p:nvPicPr>
          <p:cNvPr id="9" name="Picture 34" descr="water_2"/>
          <p:cNvPicPr>
            <a:picLocks noChangeAspect="1" noChangeArrowheads="1"/>
          </p:cNvPicPr>
          <p:nvPr userDrawn="1"/>
        </p:nvPicPr>
        <p:blipFill>
          <a:blip r:embed="rId5"/>
          <a:srcRect/>
          <a:stretch>
            <a:fillRect/>
          </a:stretch>
        </p:blipFill>
        <p:spPr bwMode="auto">
          <a:xfrm>
            <a:off x="1295400" y="914400"/>
            <a:ext cx="381000" cy="234950"/>
          </a:xfrm>
          <a:prstGeom prst="rect">
            <a:avLst/>
          </a:prstGeom>
          <a:noFill/>
          <a:ln w="9525">
            <a:noFill/>
            <a:miter lim="800000"/>
            <a:headEnd/>
            <a:tailEnd/>
          </a:ln>
        </p:spPr>
      </p:pic>
      <p:pic>
        <p:nvPicPr>
          <p:cNvPr id="10" name="Picture 40" descr="fire14"/>
          <p:cNvPicPr>
            <a:picLocks noChangeAspect="1" noChangeArrowheads="1" noCrop="1"/>
          </p:cNvPicPr>
          <p:nvPr userDrawn="1"/>
        </p:nvPicPr>
        <p:blipFill>
          <a:blip r:embed="rId6"/>
          <a:srcRect/>
          <a:stretch>
            <a:fillRect/>
          </a:stretch>
        </p:blipFill>
        <p:spPr bwMode="auto">
          <a:xfrm>
            <a:off x="1295400" y="762000"/>
            <a:ext cx="533400" cy="533400"/>
          </a:xfrm>
          <a:prstGeom prst="rect">
            <a:avLst/>
          </a:prstGeom>
          <a:noFill/>
          <a:ln w="9525">
            <a:noFill/>
            <a:miter lim="800000"/>
            <a:headEnd/>
            <a:tailEnd/>
          </a:ln>
        </p:spPr>
      </p:pic>
      <p:pic>
        <p:nvPicPr>
          <p:cNvPr id="11" name="Picture 51" descr="B_Fly26"/>
          <p:cNvPicPr>
            <a:picLocks noChangeAspect="1" noChangeArrowheads="1" noCrop="1"/>
          </p:cNvPicPr>
          <p:nvPr userDrawn="1"/>
        </p:nvPicPr>
        <p:blipFill>
          <a:blip r:embed="rId7">
            <a:lum bright="-12000" contrast="-100000"/>
            <a:grayscl/>
          </a:blip>
          <a:srcRect/>
          <a:stretch>
            <a:fillRect/>
          </a:stretch>
        </p:blipFill>
        <p:spPr bwMode="auto">
          <a:xfrm>
            <a:off x="609600" y="449263"/>
            <a:ext cx="990600" cy="892175"/>
          </a:xfrm>
          <a:prstGeom prst="rect">
            <a:avLst/>
          </a:prstGeom>
          <a:noFill/>
          <a:ln w="9525">
            <a:noFill/>
            <a:miter lim="800000"/>
            <a:headEnd/>
            <a:tailEnd/>
          </a:ln>
        </p:spPr>
      </p:pic>
      <p:pic>
        <p:nvPicPr>
          <p:cNvPr id="12" name="Picture 52" descr="B_Fly26"/>
          <p:cNvPicPr>
            <a:picLocks noChangeAspect="1" noChangeArrowheads="1" noCrop="1"/>
          </p:cNvPicPr>
          <p:nvPr userDrawn="1"/>
        </p:nvPicPr>
        <p:blipFill>
          <a:blip r:embed="rId7"/>
          <a:srcRect/>
          <a:stretch>
            <a:fillRect/>
          </a:stretch>
        </p:blipFill>
        <p:spPr bwMode="auto">
          <a:xfrm>
            <a:off x="609600" y="381000"/>
            <a:ext cx="990600" cy="892175"/>
          </a:xfrm>
          <a:prstGeom prst="rect">
            <a:avLst/>
          </a:prstGeom>
          <a:noFill/>
          <a:ln w="9525">
            <a:noFill/>
            <a:miter lim="800000"/>
            <a:headEnd/>
            <a:tailEnd/>
          </a:ln>
        </p:spPr>
      </p:pic>
      <p:pic>
        <p:nvPicPr>
          <p:cNvPr id="13" name="Picture 53" descr="bupestrid beetle 5"/>
          <p:cNvPicPr>
            <a:picLocks noChangeAspect="1" noChangeArrowheads="1"/>
          </p:cNvPicPr>
          <p:nvPr userDrawn="1"/>
        </p:nvPicPr>
        <p:blipFill>
          <a:blip r:embed="rId8"/>
          <a:srcRect/>
          <a:stretch>
            <a:fillRect/>
          </a:stretch>
        </p:blipFill>
        <p:spPr bwMode="auto">
          <a:xfrm>
            <a:off x="7467600" y="6259513"/>
            <a:ext cx="838200" cy="322262"/>
          </a:xfrm>
          <a:prstGeom prst="rect">
            <a:avLst/>
          </a:prstGeom>
          <a:noFill/>
          <a:effectLst>
            <a:outerShdw dist="107763" dir="2700000" algn="ctr" rotWithShape="0">
              <a:srgbClr val="808080">
                <a:alpha val="50000"/>
              </a:srgbClr>
            </a:outerShdw>
          </a:effectLst>
        </p:spPr>
      </p:pic>
      <p:pic>
        <p:nvPicPr>
          <p:cNvPr id="14" name="Picture 55" descr="WB01292_"/>
          <p:cNvPicPr>
            <a:picLocks noChangeAspect="1" noChangeArrowheads="1"/>
          </p:cNvPicPr>
          <p:nvPr userDrawn="1"/>
        </p:nvPicPr>
        <p:blipFill>
          <a:blip r:embed="rId9"/>
          <a:srcRect/>
          <a:stretch>
            <a:fillRect/>
          </a:stretch>
        </p:blipFill>
        <p:spPr bwMode="auto">
          <a:xfrm>
            <a:off x="228600" y="5105400"/>
            <a:ext cx="400050" cy="400050"/>
          </a:xfrm>
          <a:prstGeom prst="rect">
            <a:avLst/>
          </a:prstGeom>
          <a:noFill/>
          <a:effectLst>
            <a:outerShdw dist="107763" dir="18900000" algn="ctr" rotWithShape="0">
              <a:srgbClr val="808080">
                <a:alpha val="50000"/>
              </a:srgbClr>
            </a:outerShdw>
          </a:effectLst>
        </p:spPr>
      </p:pic>
      <p:sp>
        <p:nvSpPr>
          <p:cNvPr id="5161" name="Rectangle 41"/>
          <p:cNvSpPr>
            <a:spLocks noGrp="1" noChangeArrowheads="1"/>
          </p:cNvSpPr>
          <p:nvPr>
            <p:ph type="ctrTitle" sz="quarter"/>
          </p:nvPr>
        </p:nvSpPr>
        <p:spPr>
          <a:xfrm>
            <a:off x="685800" y="2130425"/>
            <a:ext cx="7772400" cy="1470025"/>
          </a:xfrm>
        </p:spPr>
        <p:txBody>
          <a:bodyPr/>
          <a:lstStyle>
            <a:lvl1pPr>
              <a:defRPr/>
            </a:lvl1pPr>
          </a:lstStyle>
          <a:p>
            <a:r>
              <a:rPr lang="ru-RU"/>
              <a:t>Образец заголовка</a:t>
            </a:r>
          </a:p>
        </p:txBody>
      </p:sp>
      <p:sp>
        <p:nvSpPr>
          <p:cNvPr id="5162" name="Rectangle 42"/>
          <p:cNvSpPr>
            <a:spLocks noGrp="1" noChangeArrowheads="1"/>
          </p:cNvSpPr>
          <p:nvPr>
            <p:ph type="subTitle" sz="quarter" idx="1"/>
          </p:nvPr>
        </p:nvSpPr>
        <p:spPr>
          <a:xfrm>
            <a:off x="1371600" y="3886200"/>
            <a:ext cx="6400800" cy="1752600"/>
          </a:xfrm>
        </p:spPr>
        <p:txBody>
          <a:bodyPr/>
          <a:lstStyle>
            <a:lvl1pPr marL="0" indent="0" algn="ctr">
              <a:buFontTx/>
              <a:buNone/>
              <a:defRPr/>
            </a:lvl1pPr>
          </a:lstStyle>
          <a:p>
            <a:r>
              <a:rPr lang="ru-RU"/>
              <a:t>Образец подзаголовка</a:t>
            </a:r>
          </a:p>
        </p:txBody>
      </p:sp>
      <p:sp>
        <p:nvSpPr>
          <p:cNvPr id="15" name="Rectangle 43"/>
          <p:cNvSpPr>
            <a:spLocks noGrp="1" noChangeArrowheads="1"/>
          </p:cNvSpPr>
          <p:nvPr>
            <p:ph type="dt" sz="quarter" idx="10"/>
          </p:nvPr>
        </p:nvSpPr>
        <p:spPr/>
        <p:txBody>
          <a:bodyPr/>
          <a:lstStyle>
            <a:lvl1pPr>
              <a:defRPr/>
            </a:lvl1pPr>
          </a:lstStyle>
          <a:p>
            <a:pPr>
              <a:defRPr/>
            </a:pPr>
            <a:endParaRPr lang="ru-RU"/>
          </a:p>
        </p:txBody>
      </p:sp>
      <p:sp>
        <p:nvSpPr>
          <p:cNvPr id="16" name="Rectangle 44"/>
          <p:cNvSpPr>
            <a:spLocks noGrp="1" noChangeArrowheads="1"/>
          </p:cNvSpPr>
          <p:nvPr>
            <p:ph type="ftr" sz="quarter" idx="11"/>
          </p:nvPr>
        </p:nvSpPr>
        <p:spPr/>
        <p:txBody>
          <a:bodyPr/>
          <a:lstStyle>
            <a:lvl1pPr>
              <a:defRPr/>
            </a:lvl1pPr>
          </a:lstStyle>
          <a:p>
            <a:pPr>
              <a:defRPr/>
            </a:pPr>
            <a:endParaRPr lang="ru-RU"/>
          </a:p>
        </p:txBody>
      </p:sp>
      <p:sp>
        <p:nvSpPr>
          <p:cNvPr id="17" name="Rectangle 45"/>
          <p:cNvSpPr>
            <a:spLocks noGrp="1" noChangeArrowheads="1"/>
          </p:cNvSpPr>
          <p:nvPr>
            <p:ph type="sldNum" sz="quarter" idx="12"/>
          </p:nvPr>
        </p:nvSpPr>
        <p:spPr/>
        <p:txBody>
          <a:bodyPr/>
          <a:lstStyle>
            <a:lvl1pPr>
              <a:defRPr/>
            </a:lvl1pPr>
          </a:lstStyle>
          <a:p>
            <a:pPr>
              <a:defRPr/>
            </a:pPr>
            <a:fld id="{8CC7CC01-D544-41ED-B090-DF88F685C92F}" type="slidenum">
              <a:rPr lang="ru-RU"/>
              <a:pPr>
                <a:defRPr/>
              </a:pPr>
              <a:t>‹#›</a:t>
            </a:fld>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Rectangle 4"/>
          <p:cNvSpPr>
            <a:spLocks noGrp="1" noChangeArrowheads="1"/>
          </p:cNvSpPr>
          <p:nvPr>
            <p:ph type="dt" sz="half" idx="10"/>
          </p:nvPr>
        </p:nvSpPr>
        <p:spPr>
          <a:ln/>
        </p:spPr>
        <p:txBody>
          <a:bodyPr/>
          <a:lstStyle>
            <a:lvl1pPr>
              <a:defRPr/>
            </a:lvl1pPr>
          </a:lstStyle>
          <a:p>
            <a:pPr>
              <a:defRPr/>
            </a:pPr>
            <a:endParaRPr lang="ru-RU"/>
          </a:p>
        </p:txBody>
      </p:sp>
      <p:sp>
        <p:nvSpPr>
          <p:cNvPr id="5" name="Rectangle 5"/>
          <p:cNvSpPr>
            <a:spLocks noGrp="1" noChangeArrowheads="1"/>
          </p:cNvSpPr>
          <p:nvPr>
            <p:ph type="ftr" sz="quarter" idx="11"/>
          </p:nvPr>
        </p:nvSpPr>
        <p:spPr>
          <a:ln/>
        </p:spPr>
        <p:txBody>
          <a:bodyPr/>
          <a:lstStyle>
            <a:lvl1pPr>
              <a:defRPr/>
            </a:lvl1pPr>
          </a:lstStyle>
          <a:p>
            <a:pPr>
              <a:defRPr/>
            </a:pPr>
            <a:endParaRPr lang="ru-RU"/>
          </a:p>
        </p:txBody>
      </p:sp>
      <p:sp>
        <p:nvSpPr>
          <p:cNvPr id="6" name="Rectangle 6"/>
          <p:cNvSpPr>
            <a:spLocks noGrp="1" noChangeArrowheads="1"/>
          </p:cNvSpPr>
          <p:nvPr>
            <p:ph type="sldNum" sz="quarter" idx="12"/>
          </p:nvPr>
        </p:nvSpPr>
        <p:spPr>
          <a:ln/>
        </p:spPr>
        <p:txBody>
          <a:bodyPr/>
          <a:lstStyle>
            <a:lvl1pPr>
              <a:defRPr/>
            </a:lvl1pPr>
          </a:lstStyle>
          <a:p>
            <a:pPr>
              <a:defRPr/>
            </a:pPr>
            <a:fld id="{E7C4EF76-C07F-47C1-BEFB-16B9046450B4}" type="slidenum">
              <a:rPr lang="ru-RU"/>
              <a:pPr>
                <a:defRPr/>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Rectangle 4"/>
          <p:cNvSpPr>
            <a:spLocks noGrp="1" noChangeArrowheads="1"/>
          </p:cNvSpPr>
          <p:nvPr>
            <p:ph type="dt" sz="half" idx="10"/>
          </p:nvPr>
        </p:nvSpPr>
        <p:spPr>
          <a:ln/>
        </p:spPr>
        <p:txBody>
          <a:bodyPr/>
          <a:lstStyle>
            <a:lvl1pPr>
              <a:defRPr/>
            </a:lvl1pPr>
          </a:lstStyle>
          <a:p>
            <a:pPr>
              <a:defRPr/>
            </a:pPr>
            <a:endParaRPr lang="ru-RU"/>
          </a:p>
        </p:txBody>
      </p:sp>
      <p:sp>
        <p:nvSpPr>
          <p:cNvPr id="5" name="Rectangle 5"/>
          <p:cNvSpPr>
            <a:spLocks noGrp="1" noChangeArrowheads="1"/>
          </p:cNvSpPr>
          <p:nvPr>
            <p:ph type="ftr" sz="quarter" idx="11"/>
          </p:nvPr>
        </p:nvSpPr>
        <p:spPr>
          <a:ln/>
        </p:spPr>
        <p:txBody>
          <a:bodyPr/>
          <a:lstStyle>
            <a:lvl1pPr>
              <a:defRPr/>
            </a:lvl1pPr>
          </a:lstStyle>
          <a:p>
            <a:pPr>
              <a:defRPr/>
            </a:pPr>
            <a:endParaRPr lang="ru-RU"/>
          </a:p>
        </p:txBody>
      </p:sp>
      <p:sp>
        <p:nvSpPr>
          <p:cNvPr id="6" name="Rectangle 6"/>
          <p:cNvSpPr>
            <a:spLocks noGrp="1" noChangeArrowheads="1"/>
          </p:cNvSpPr>
          <p:nvPr>
            <p:ph type="sldNum" sz="quarter" idx="12"/>
          </p:nvPr>
        </p:nvSpPr>
        <p:spPr>
          <a:ln/>
        </p:spPr>
        <p:txBody>
          <a:bodyPr/>
          <a:lstStyle>
            <a:lvl1pPr>
              <a:defRPr/>
            </a:lvl1pPr>
          </a:lstStyle>
          <a:p>
            <a:pPr>
              <a:defRPr/>
            </a:pPr>
            <a:fld id="{C4F8354C-8832-4155-AC79-53AD114BA2D4}" type="slidenum">
              <a:rPr lang="ru-RU"/>
              <a:pPr>
                <a:defRPr/>
              </a:pPr>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Rectangle 4"/>
          <p:cNvSpPr>
            <a:spLocks noGrp="1" noChangeArrowheads="1"/>
          </p:cNvSpPr>
          <p:nvPr>
            <p:ph type="dt" sz="half" idx="10"/>
          </p:nvPr>
        </p:nvSpPr>
        <p:spPr>
          <a:ln/>
        </p:spPr>
        <p:txBody>
          <a:bodyPr/>
          <a:lstStyle>
            <a:lvl1pPr>
              <a:defRPr/>
            </a:lvl1pPr>
          </a:lstStyle>
          <a:p>
            <a:pPr>
              <a:defRPr/>
            </a:pPr>
            <a:endParaRPr lang="ru-RU"/>
          </a:p>
        </p:txBody>
      </p:sp>
      <p:sp>
        <p:nvSpPr>
          <p:cNvPr id="5" name="Rectangle 5"/>
          <p:cNvSpPr>
            <a:spLocks noGrp="1" noChangeArrowheads="1"/>
          </p:cNvSpPr>
          <p:nvPr>
            <p:ph type="ftr" sz="quarter" idx="11"/>
          </p:nvPr>
        </p:nvSpPr>
        <p:spPr>
          <a:ln/>
        </p:spPr>
        <p:txBody>
          <a:bodyPr/>
          <a:lstStyle>
            <a:lvl1pPr>
              <a:defRPr/>
            </a:lvl1pPr>
          </a:lstStyle>
          <a:p>
            <a:pPr>
              <a:defRPr/>
            </a:pPr>
            <a:endParaRPr lang="ru-RU"/>
          </a:p>
        </p:txBody>
      </p:sp>
      <p:sp>
        <p:nvSpPr>
          <p:cNvPr id="6" name="Rectangle 6"/>
          <p:cNvSpPr>
            <a:spLocks noGrp="1" noChangeArrowheads="1"/>
          </p:cNvSpPr>
          <p:nvPr>
            <p:ph type="sldNum" sz="quarter" idx="12"/>
          </p:nvPr>
        </p:nvSpPr>
        <p:spPr>
          <a:ln/>
        </p:spPr>
        <p:txBody>
          <a:bodyPr/>
          <a:lstStyle>
            <a:lvl1pPr>
              <a:defRPr/>
            </a:lvl1pPr>
          </a:lstStyle>
          <a:p>
            <a:pPr>
              <a:defRPr/>
            </a:pPr>
            <a:fld id="{313DD70F-4A7B-4C1B-A4C3-F0076551AA96}" type="slidenum">
              <a:rPr lang="ru-RU"/>
              <a:pPr>
                <a:defRPr/>
              </a:pPr>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ru-RU" smtClean="0"/>
              <a:t>Образец текста</a:t>
            </a:r>
          </a:p>
        </p:txBody>
      </p:sp>
      <p:sp>
        <p:nvSpPr>
          <p:cNvPr id="4" name="Rectangle 4"/>
          <p:cNvSpPr>
            <a:spLocks noGrp="1" noChangeArrowheads="1"/>
          </p:cNvSpPr>
          <p:nvPr>
            <p:ph type="dt" sz="half" idx="10"/>
          </p:nvPr>
        </p:nvSpPr>
        <p:spPr>
          <a:ln/>
        </p:spPr>
        <p:txBody>
          <a:bodyPr/>
          <a:lstStyle>
            <a:lvl1pPr>
              <a:defRPr/>
            </a:lvl1pPr>
          </a:lstStyle>
          <a:p>
            <a:pPr>
              <a:defRPr/>
            </a:pPr>
            <a:endParaRPr lang="ru-RU"/>
          </a:p>
        </p:txBody>
      </p:sp>
      <p:sp>
        <p:nvSpPr>
          <p:cNvPr id="5" name="Rectangle 5"/>
          <p:cNvSpPr>
            <a:spLocks noGrp="1" noChangeArrowheads="1"/>
          </p:cNvSpPr>
          <p:nvPr>
            <p:ph type="ftr" sz="quarter" idx="11"/>
          </p:nvPr>
        </p:nvSpPr>
        <p:spPr>
          <a:ln/>
        </p:spPr>
        <p:txBody>
          <a:bodyPr/>
          <a:lstStyle>
            <a:lvl1pPr>
              <a:defRPr/>
            </a:lvl1pPr>
          </a:lstStyle>
          <a:p>
            <a:pPr>
              <a:defRPr/>
            </a:pPr>
            <a:endParaRPr lang="ru-RU"/>
          </a:p>
        </p:txBody>
      </p:sp>
      <p:sp>
        <p:nvSpPr>
          <p:cNvPr id="6" name="Rectangle 6"/>
          <p:cNvSpPr>
            <a:spLocks noGrp="1" noChangeArrowheads="1"/>
          </p:cNvSpPr>
          <p:nvPr>
            <p:ph type="sldNum" sz="quarter" idx="12"/>
          </p:nvPr>
        </p:nvSpPr>
        <p:spPr>
          <a:ln/>
        </p:spPr>
        <p:txBody>
          <a:bodyPr/>
          <a:lstStyle>
            <a:lvl1pPr>
              <a:defRPr/>
            </a:lvl1pPr>
          </a:lstStyle>
          <a:p>
            <a:pPr>
              <a:defRPr/>
            </a:pPr>
            <a:fld id="{9CA00ACC-3CD1-4362-865F-AAF9CECC5C22}" type="slidenum">
              <a:rPr lang="ru-RU"/>
              <a:pPr>
                <a:defRPr/>
              </a:pPr>
              <a:t>‹#›</a:t>
            </a:fld>
            <a:endParaRPr lang="ru-RU"/>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Rectangle 4"/>
          <p:cNvSpPr>
            <a:spLocks noGrp="1" noChangeArrowheads="1"/>
          </p:cNvSpPr>
          <p:nvPr>
            <p:ph type="dt" sz="half" idx="10"/>
          </p:nvPr>
        </p:nvSpPr>
        <p:spPr>
          <a:ln/>
        </p:spPr>
        <p:txBody>
          <a:bodyPr/>
          <a:lstStyle>
            <a:lvl1pPr>
              <a:defRPr/>
            </a:lvl1pPr>
          </a:lstStyle>
          <a:p>
            <a:pPr>
              <a:defRPr/>
            </a:pPr>
            <a:endParaRPr lang="ru-RU"/>
          </a:p>
        </p:txBody>
      </p:sp>
      <p:sp>
        <p:nvSpPr>
          <p:cNvPr id="6" name="Rectangle 5"/>
          <p:cNvSpPr>
            <a:spLocks noGrp="1" noChangeArrowheads="1"/>
          </p:cNvSpPr>
          <p:nvPr>
            <p:ph type="ftr" sz="quarter" idx="11"/>
          </p:nvPr>
        </p:nvSpPr>
        <p:spPr>
          <a:ln/>
        </p:spPr>
        <p:txBody>
          <a:bodyPr/>
          <a:lstStyle>
            <a:lvl1pPr>
              <a:defRPr/>
            </a:lvl1pPr>
          </a:lstStyle>
          <a:p>
            <a:pPr>
              <a:defRPr/>
            </a:pPr>
            <a:endParaRPr lang="ru-RU"/>
          </a:p>
        </p:txBody>
      </p:sp>
      <p:sp>
        <p:nvSpPr>
          <p:cNvPr id="7" name="Rectangle 6"/>
          <p:cNvSpPr>
            <a:spLocks noGrp="1" noChangeArrowheads="1"/>
          </p:cNvSpPr>
          <p:nvPr>
            <p:ph type="sldNum" sz="quarter" idx="12"/>
          </p:nvPr>
        </p:nvSpPr>
        <p:spPr>
          <a:ln/>
        </p:spPr>
        <p:txBody>
          <a:bodyPr/>
          <a:lstStyle>
            <a:lvl1pPr>
              <a:defRPr/>
            </a:lvl1pPr>
          </a:lstStyle>
          <a:p>
            <a:pPr>
              <a:defRPr/>
            </a:pPr>
            <a:fld id="{0ABC085B-EEFA-4492-98BA-C21601BD4AC8}" type="slidenum">
              <a:rPr lang="ru-RU"/>
              <a:pPr>
                <a:defRPr/>
              </a:pPr>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Rectangle 4"/>
          <p:cNvSpPr>
            <a:spLocks noGrp="1" noChangeArrowheads="1"/>
          </p:cNvSpPr>
          <p:nvPr>
            <p:ph type="dt" sz="half" idx="10"/>
          </p:nvPr>
        </p:nvSpPr>
        <p:spPr>
          <a:ln/>
        </p:spPr>
        <p:txBody>
          <a:bodyPr/>
          <a:lstStyle>
            <a:lvl1pPr>
              <a:defRPr/>
            </a:lvl1pPr>
          </a:lstStyle>
          <a:p>
            <a:pPr>
              <a:defRPr/>
            </a:pPr>
            <a:endParaRPr lang="ru-RU"/>
          </a:p>
        </p:txBody>
      </p:sp>
      <p:sp>
        <p:nvSpPr>
          <p:cNvPr id="8" name="Rectangle 5"/>
          <p:cNvSpPr>
            <a:spLocks noGrp="1" noChangeArrowheads="1"/>
          </p:cNvSpPr>
          <p:nvPr>
            <p:ph type="ftr" sz="quarter" idx="11"/>
          </p:nvPr>
        </p:nvSpPr>
        <p:spPr>
          <a:ln/>
        </p:spPr>
        <p:txBody>
          <a:bodyPr/>
          <a:lstStyle>
            <a:lvl1pPr>
              <a:defRPr/>
            </a:lvl1pPr>
          </a:lstStyle>
          <a:p>
            <a:pPr>
              <a:defRPr/>
            </a:pPr>
            <a:endParaRPr lang="ru-RU"/>
          </a:p>
        </p:txBody>
      </p:sp>
      <p:sp>
        <p:nvSpPr>
          <p:cNvPr id="9" name="Rectangle 6"/>
          <p:cNvSpPr>
            <a:spLocks noGrp="1" noChangeArrowheads="1"/>
          </p:cNvSpPr>
          <p:nvPr>
            <p:ph type="sldNum" sz="quarter" idx="12"/>
          </p:nvPr>
        </p:nvSpPr>
        <p:spPr>
          <a:ln/>
        </p:spPr>
        <p:txBody>
          <a:bodyPr/>
          <a:lstStyle>
            <a:lvl1pPr>
              <a:defRPr/>
            </a:lvl1pPr>
          </a:lstStyle>
          <a:p>
            <a:pPr>
              <a:defRPr/>
            </a:pPr>
            <a:fld id="{9DAFF7FA-13D1-4EFA-9A97-6D1FD2FD72B5}" type="slidenum">
              <a:rPr lang="ru-RU"/>
              <a:pPr>
                <a:defRPr/>
              </a:pPr>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Rectangle 4"/>
          <p:cNvSpPr>
            <a:spLocks noGrp="1" noChangeArrowheads="1"/>
          </p:cNvSpPr>
          <p:nvPr>
            <p:ph type="dt" sz="half" idx="10"/>
          </p:nvPr>
        </p:nvSpPr>
        <p:spPr>
          <a:ln/>
        </p:spPr>
        <p:txBody>
          <a:bodyPr/>
          <a:lstStyle>
            <a:lvl1pPr>
              <a:defRPr/>
            </a:lvl1pPr>
          </a:lstStyle>
          <a:p>
            <a:pPr>
              <a:defRPr/>
            </a:pPr>
            <a:endParaRPr lang="ru-RU"/>
          </a:p>
        </p:txBody>
      </p:sp>
      <p:sp>
        <p:nvSpPr>
          <p:cNvPr id="4" name="Rectangle 5"/>
          <p:cNvSpPr>
            <a:spLocks noGrp="1" noChangeArrowheads="1"/>
          </p:cNvSpPr>
          <p:nvPr>
            <p:ph type="ftr" sz="quarter" idx="11"/>
          </p:nvPr>
        </p:nvSpPr>
        <p:spPr>
          <a:ln/>
        </p:spPr>
        <p:txBody>
          <a:bodyPr/>
          <a:lstStyle>
            <a:lvl1pPr>
              <a:defRPr/>
            </a:lvl1pPr>
          </a:lstStyle>
          <a:p>
            <a:pPr>
              <a:defRPr/>
            </a:pPr>
            <a:endParaRPr lang="ru-RU"/>
          </a:p>
        </p:txBody>
      </p:sp>
      <p:sp>
        <p:nvSpPr>
          <p:cNvPr id="5" name="Rectangle 6"/>
          <p:cNvSpPr>
            <a:spLocks noGrp="1" noChangeArrowheads="1"/>
          </p:cNvSpPr>
          <p:nvPr>
            <p:ph type="sldNum" sz="quarter" idx="12"/>
          </p:nvPr>
        </p:nvSpPr>
        <p:spPr>
          <a:ln/>
        </p:spPr>
        <p:txBody>
          <a:bodyPr/>
          <a:lstStyle>
            <a:lvl1pPr>
              <a:defRPr/>
            </a:lvl1pPr>
          </a:lstStyle>
          <a:p>
            <a:pPr>
              <a:defRPr/>
            </a:pPr>
            <a:fld id="{C769A2D1-6758-41A4-AA3C-540A32203EC6}" type="slidenum">
              <a:rPr lang="ru-RU"/>
              <a:pPr>
                <a:defRPr/>
              </a:pPr>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ru-RU"/>
          </a:p>
        </p:txBody>
      </p:sp>
      <p:sp>
        <p:nvSpPr>
          <p:cNvPr id="3" name="Rectangle 5"/>
          <p:cNvSpPr>
            <a:spLocks noGrp="1" noChangeArrowheads="1"/>
          </p:cNvSpPr>
          <p:nvPr>
            <p:ph type="ftr" sz="quarter" idx="11"/>
          </p:nvPr>
        </p:nvSpPr>
        <p:spPr>
          <a:ln/>
        </p:spPr>
        <p:txBody>
          <a:bodyPr/>
          <a:lstStyle>
            <a:lvl1pPr>
              <a:defRPr/>
            </a:lvl1pPr>
          </a:lstStyle>
          <a:p>
            <a:pPr>
              <a:defRPr/>
            </a:pPr>
            <a:endParaRPr lang="ru-RU"/>
          </a:p>
        </p:txBody>
      </p:sp>
      <p:sp>
        <p:nvSpPr>
          <p:cNvPr id="4" name="Rectangle 6"/>
          <p:cNvSpPr>
            <a:spLocks noGrp="1" noChangeArrowheads="1"/>
          </p:cNvSpPr>
          <p:nvPr>
            <p:ph type="sldNum" sz="quarter" idx="12"/>
          </p:nvPr>
        </p:nvSpPr>
        <p:spPr>
          <a:ln/>
        </p:spPr>
        <p:txBody>
          <a:bodyPr/>
          <a:lstStyle>
            <a:lvl1pPr>
              <a:defRPr/>
            </a:lvl1pPr>
          </a:lstStyle>
          <a:p>
            <a:pPr>
              <a:defRPr/>
            </a:pPr>
            <a:fld id="{B45F1B20-2A8C-40C6-931B-E5A846F74070}" type="slidenum">
              <a:rPr lang="ru-RU"/>
              <a:pPr>
                <a:defRPr/>
              </a:pPr>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Rectangle 4"/>
          <p:cNvSpPr>
            <a:spLocks noGrp="1" noChangeArrowheads="1"/>
          </p:cNvSpPr>
          <p:nvPr>
            <p:ph type="dt" sz="half" idx="10"/>
          </p:nvPr>
        </p:nvSpPr>
        <p:spPr>
          <a:ln/>
        </p:spPr>
        <p:txBody>
          <a:bodyPr/>
          <a:lstStyle>
            <a:lvl1pPr>
              <a:defRPr/>
            </a:lvl1pPr>
          </a:lstStyle>
          <a:p>
            <a:pPr>
              <a:defRPr/>
            </a:pPr>
            <a:endParaRPr lang="ru-RU"/>
          </a:p>
        </p:txBody>
      </p:sp>
      <p:sp>
        <p:nvSpPr>
          <p:cNvPr id="6" name="Rectangle 5"/>
          <p:cNvSpPr>
            <a:spLocks noGrp="1" noChangeArrowheads="1"/>
          </p:cNvSpPr>
          <p:nvPr>
            <p:ph type="ftr" sz="quarter" idx="11"/>
          </p:nvPr>
        </p:nvSpPr>
        <p:spPr>
          <a:ln/>
        </p:spPr>
        <p:txBody>
          <a:bodyPr/>
          <a:lstStyle>
            <a:lvl1pPr>
              <a:defRPr/>
            </a:lvl1pPr>
          </a:lstStyle>
          <a:p>
            <a:pPr>
              <a:defRPr/>
            </a:pPr>
            <a:endParaRPr lang="ru-RU"/>
          </a:p>
        </p:txBody>
      </p:sp>
      <p:sp>
        <p:nvSpPr>
          <p:cNvPr id="7" name="Rectangle 6"/>
          <p:cNvSpPr>
            <a:spLocks noGrp="1" noChangeArrowheads="1"/>
          </p:cNvSpPr>
          <p:nvPr>
            <p:ph type="sldNum" sz="quarter" idx="12"/>
          </p:nvPr>
        </p:nvSpPr>
        <p:spPr>
          <a:ln/>
        </p:spPr>
        <p:txBody>
          <a:bodyPr/>
          <a:lstStyle>
            <a:lvl1pPr>
              <a:defRPr/>
            </a:lvl1pPr>
          </a:lstStyle>
          <a:p>
            <a:pPr>
              <a:defRPr/>
            </a:pPr>
            <a:fld id="{DEC4F154-BD65-4255-8E59-FB32786B0EFD}" type="slidenum">
              <a:rPr lang="ru-RU"/>
              <a:pPr>
                <a:defRPr/>
              </a:pPr>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ru-RU" noProof="0" smtClean="0"/>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Rectangle 4"/>
          <p:cNvSpPr>
            <a:spLocks noGrp="1" noChangeArrowheads="1"/>
          </p:cNvSpPr>
          <p:nvPr>
            <p:ph type="dt" sz="half" idx="10"/>
          </p:nvPr>
        </p:nvSpPr>
        <p:spPr>
          <a:ln/>
        </p:spPr>
        <p:txBody>
          <a:bodyPr/>
          <a:lstStyle>
            <a:lvl1pPr>
              <a:defRPr/>
            </a:lvl1pPr>
          </a:lstStyle>
          <a:p>
            <a:pPr>
              <a:defRPr/>
            </a:pPr>
            <a:endParaRPr lang="ru-RU"/>
          </a:p>
        </p:txBody>
      </p:sp>
      <p:sp>
        <p:nvSpPr>
          <p:cNvPr id="6" name="Rectangle 5"/>
          <p:cNvSpPr>
            <a:spLocks noGrp="1" noChangeArrowheads="1"/>
          </p:cNvSpPr>
          <p:nvPr>
            <p:ph type="ftr" sz="quarter" idx="11"/>
          </p:nvPr>
        </p:nvSpPr>
        <p:spPr>
          <a:ln/>
        </p:spPr>
        <p:txBody>
          <a:bodyPr/>
          <a:lstStyle>
            <a:lvl1pPr>
              <a:defRPr/>
            </a:lvl1pPr>
          </a:lstStyle>
          <a:p>
            <a:pPr>
              <a:defRPr/>
            </a:pPr>
            <a:endParaRPr lang="ru-RU"/>
          </a:p>
        </p:txBody>
      </p:sp>
      <p:sp>
        <p:nvSpPr>
          <p:cNvPr id="7" name="Rectangle 6"/>
          <p:cNvSpPr>
            <a:spLocks noGrp="1" noChangeArrowheads="1"/>
          </p:cNvSpPr>
          <p:nvPr>
            <p:ph type="sldNum" sz="quarter" idx="12"/>
          </p:nvPr>
        </p:nvSpPr>
        <p:spPr>
          <a:ln/>
        </p:spPr>
        <p:txBody>
          <a:bodyPr/>
          <a:lstStyle>
            <a:lvl1pPr>
              <a:defRPr/>
            </a:lvl1pPr>
          </a:lstStyle>
          <a:p>
            <a:pPr>
              <a:defRPr/>
            </a:pPr>
            <a:fld id="{C39540F9-3343-4616-9868-997748846F41}" type="slidenum">
              <a:rPr lang="ru-RU"/>
              <a:pPr>
                <a:defRPr/>
              </a:pPr>
              <a:t>‹#›</a:t>
            </a:fld>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3.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rotWithShape="0">
          <a:gsLst>
            <a:gs pos="0">
              <a:srgbClr val="008A00"/>
            </a:gs>
            <a:gs pos="100000">
              <a:srgbClr val="99FF66"/>
            </a:gs>
          </a:gsLst>
          <a:lin ang="0" scaled="1"/>
        </a:gradFill>
        <a:effectLst/>
      </p:bgPr>
    </p:bg>
    <p:spTree>
      <p:nvGrpSpPr>
        <p:cNvPr id="1" name=""/>
        <p:cNvGrpSpPr/>
        <p:nvPr/>
      </p:nvGrpSpPr>
      <p:grpSpPr>
        <a:xfrm>
          <a:off x="0" y="0"/>
          <a:ext cx="0" cy="0"/>
          <a:chOff x="0" y="0"/>
          <a:chExt cx="0" cy="0"/>
        </a:xfrm>
      </p:grpSpPr>
      <p:sp>
        <p:nvSpPr>
          <p:cNvPr id="1031" name="Freeform 7"/>
          <p:cNvSpPr>
            <a:spLocks/>
          </p:cNvSpPr>
          <p:nvPr userDrawn="1"/>
        </p:nvSpPr>
        <p:spPr bwMode="ltGray">
          <a:xfrm>
            <a:off x="0" y="0"/>
            <a:ext cx="9144000" cy="6858000"/>
          </a:xfrm>
          <a:custGeom>
            <a:avLst/>
            <a:gdLst/>
            <a:ahLst/>
            <a:cxnLst>
              <a:cxn ang="0">
                <a:pos x="1488" y="0"/>
              </a:cxn>
              <a:cxn ang="0">
                <a:pos x="564" y="617"/>
              </a:cxn>
              <a:cxn ang="0">
                <a:pos x="0" y="1734"/>
              </a:cxn>
              <a:cxn ang="0">
                <a:pos x="0" y="4320"/>
              </a:cxn>
              <a:cxn ang="0">
                <a:pos x="5760" y="4320"/>
              </a:cxn>
              <a:cxn ang="0">
                <a:pos x="5760" y="0"/>
              </a:cxn>
              <a:cxn ang="0">
                <a:pos x="1488" y="0"/>
              </a:cxn>
            </a:cxnLst>
            <a:rect l="0" t="0" r="r" b="b"/>
            <a:pathLst>
              <a:path w="5760" h="4320">
                <a:moveTo>
                  <a:pt x="1488" y="0"/>
                </a:moveTo>
                <a:cubicBezTo>
                  <a:pt x="1093" y="94"/>
                  <a:pt x="670" y="476"/>
                  <a:pt x="564" y="617"/>
                </a:cubicBezTo>
                <a:cubicBezTo>
                  <a:pt x="458" y="758"/>
                  <a:pt x="94" y="1117"/>
                  <a:pt x="0" y="1734"/>
                </a:cubicBezTo>
                <a:lnTo>
                  <a:pt x="0" y="4320"/>
                </a:lnTo>
                <a:lnTo>
                  <a:pt x="5760" y="4320"/>
                </a:lnTo>
                <a:lnTo>
                  <a:pt x="5760" y="0"/>
                </a:lnTo>
                <a:lnTo>
                  <a:pt x="1488" y="0"/>
                </a:lnTo>
                <a:close/>
              </a:path>
            </a:pathLst>
          </a:custGeom>
          <a:gradFill rotWithShape="1">
            <a:gsLst>
              <a:gs pos="0">
                <a:schemeClr val="accent1">
                  <a:alpha val="39000"/>
                </a:schemeClr>
              </a:gs>
              <a:gs pos="100000">
                <a:schemeClr val="accent1">
                  <a:gamma/>
                  <a:tint val="0"/>
                  <a:invGamma/>
                </a:schemeClr>
              </a:gs>
            </a:gsLst>
            <a:lin ang="2700000" scaled="1"/>
          </a:gradFill>
          <a:ln w="9525">
            <a:noFill/>
            <a:round/>
            <a:headEnd/>
            <a:tailEnd/>
          </a:ln>
          <a:effectLst/>
        </p:spPr>
        <p:txBody>
          <a:bodyPr/>
          <a:lstStyle/>
          <a:p>
            <a:pPr>
              <a:defRPr/>
            </a:pPr>
            <a:endParaRPr lang="ru-RU" sz="1800"/>
          </a:p>
        </p:txBody>
      </p:sp>
      <p:pic>
        <p:nvPicPr>
          <p:cNvPr id="1034" name="Picture 10" descr="123"/>
          <p:cNvPicPr>
            <a:picLocks noChangeAspect="1" noChangeArrowheads="1"/>
          </p:cNvPicPr>
          <p:nvPr userDrawn="1"/>
        </p:nvPicPr>
        <p:blipFill>
          <a:blip r:embed="rId13"/>
          <a:srcRect/>
          <a:stretch>
            <a:fillRect/>
          </a:stretch>
        </p:blipFill>
        <p:spPr bwMode="gray">
          <a:xfrm>
            <a:off x="152400" y="228600"/>
            <a:ext cx="1676400" cy="1163638"/>
          </a:xfrm>
          <a:prstGeom prst="rect">
            <a:avLst/>
          </a:prstGeom>
          <a:noFill/>
          <a:effectLst>
            <a:outerShdw dist="107763" dir="2700000" algn="ctr" rotWithShape="0">
              <a:srgbClr val="808080">
                <a:alpha val="50000"/>
              </a:srgbClr>
            </a:outerShdw>
          </a:effectLst>
        </p:spPr>
      </p:pic>
      <p:pic>
        <p:nvPicPr>
          <p:cNvPr id="1028" name="Picture 11" descr="water_2"/>
          <p:cNvPicPr>
            <a:picLocks noChangeAspect="1" noChangeArrowheads="1"/>
          </p:cNvPicPr>
          <p:nvPr userDrawn="1"/>
        </p:nvPicPr>
        <p:blipFill>
          <a:blip r:embed="rId14"/>
          <a:srcRect/>
          <a:stretch>
            <a:fillRect/>
          </a:stretch>
        </p:blipFill>
        <p:spPr bwMode="auto">
          <a:xfrm>
            <a:off x="1295400" y="914400"/>
            <a:ext cx="381000" cy="234950"/>
          </a:xfrm>
          <a:prstGeom prst="rect">
            <a:avLst/>
          </a:prstGeom>
          <a:noFill/>
          <a:ln w="9525">
            <a:noFill/>
            <a:miter lim="800000"/>
            <a:headEnd/>
            <a:tailEnd/>
          </a:ln>
        </p:spPr>
      </p:pic>
      <p:sp>
        <p:nvSpPr>
          <p:cNvPr id="1029"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p>
        </p:txBody>
      </p:sp>
      <p:sp>
        <p:nvSpPr>
          <p:cNvPr id="2"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pPr>
              <a:defRPr/>
            </a:pPr>
            <a:endParaRPr lang="ru-RU"/>
          </a:p>
        </p:txBody>
      </p:sp>
      <p:sp>
        <p:nvSpPr>
          <p:cNvPr id="3"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vl1pPr>
          </a:lstStyle>
          <a:p>
            <a:pPr>
              <a:defRPr/>
            </a:pPr>
            <a:endParaRPr lang="ru-RU"/>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pPr>
              <a:defRPr/>
            </a:pPr>
            <a:fld id="{6151AE18-247A-4CFB-83A8-843A68E9ED9A}" type="slidenum">
              <a:rPr lang="ru-RU"/>
              <a:pPr>
                <a:defRPr/>
              </a:pPr>
              <a:t>‹#›</a:t>
            </a:fld>
            <a:endParaRPr lang="ru-RU"/>
          </a:p>
        </p:txBody>
      </p:sp>
      <p:sp>
        <p:nvSpPr>
          <p:cNvPr id="1033" name="Freeform 9"/>
          <p:cNvSpPr>
            <a:spLocks/>
          </p:cNvSpPr>
          <p:nvPr userDrawn="1"/>
        </p:nvSpPr>
        <p:spPr bwMode="gray">
          <a:xfrm rot="10800000">
            <a:off x="0" y="6629400"/>
            <a:ext cx="9144000" cy="228600"/>
          </a:xfrm>
          <a:custGeom>
            <a:avLst/>
            <a:gdLst/>
            <a:ahLst/>
            <a:cxnLst>
              <a:cxn ang="0">
                <a:pos x="8" y="2730"/>
              </a:cxn>
              <a:cxn ang="0">
                <a:pos x="3040" y="2726"/>
              </a:cxn>
              <a:cxn ang="0">
                <a:pos x="3347" y="2630"/>
              </a:cxn>
              <a:cxn ang="0">
                <a:pos x="3795" y="2170"/>
              </a:cxn>
              <a:cxn ang="0">
                <a:pos x="4115" y="2080"/>
              </a:cxn>
              <a:cxn ang="0">
                <a:pos x="5760" y="2093"/>
              </a:cxn>
              <a:cxn ang="0">
                <a:pos x="5767" y="0"/>
              </a:cxn>
              <a:cxn ang="0">
                <a:pos x="0" y="1"/>
              </a:cxn>
              <a:cxn ang="0">
                <a:pos x="8" y="2730"/>
              </a:cxn>
            </a:cxnLst>
            <a:rect l="0" t="0" r="r" b="b"/>
            <a:pathLst>
              <a:path w="5767" h="2730">
                <a:moveTo>
                  <a:pt x="8" y="2730"/>
                </a:moveTo>
                <a:lnTo>
                  <a:pt x="3040" y="2726"/>
                </a:lnTo>
                <a:cubicBezTo>
                  <a:pt x="3181" y="2726"/>
                  <a:pt x="3224" y="2728"/>
                  <a:pt x="3347" y="2630"/>
                </a:cubicBezTo>
                <a:lnTo>
                  <a:pt x="3795" y="2170"/>
                </a:lnTo>
                <a:cubicBezTo>
                  <a:pt x="3923" y="2078"/>
                  <a:pt x="3942" y="2074"/>
                  <a:pt x="4115" y="2080"/>
                </a:cubicBezTo>
                <a:lnTo>
                  <a:pt x="5760" y="2093"/>
                </a:lnTo>
                <a:lnTo>
                  <a:pt x="5767" y="0"/>
                </a:lnTo>
                <a:lnTo>
                  <a:pt x="0" y="1"/>
                </a:lnTo>
                <a:lnTo>
                  <a:pt x="8" y="2730"/>
                </a:lnTo>
                <a:close/>
              </a:path>
            </a:pathLst>
          </a:custGeom>
          <a:solidFill>
            <a:srgbClr val="008A00"/>
          </a:solidFill>
          <a:ln w="9525">
            <a:noFill/>
            <a:round/>
            <a:headEnd/>
            <a:tailEnd/>
          </a:ln>
          <a:effectLst/>
        </p:spPr>
        <p:txBody>
          <a:bodyPr/>
          <a:lstStyle/>
          <a:p>
            <a:pPr>
              <a:defRPr/>
            </a:pPr>
            <a:endParaRPr lang="ru-RU" sz="1800"/>
          </a:p>
        </p:txBody>
      </p:sp>
      <p:pic>
        <p:nvPicPr>
          <p:cNvPr id="1036" name="Picture 12" descr="butterfly 19"/>
          <p:cNvPicPr>
            <a:picLocks noChangeAspect="1" noChangeArrowheads="1"/>
          </p:cNvPicPr>
          <p:nvPr userDrawn="1"/>
        </p:nvPicPr>
        <p:blipFill>
          <a:blip r:embed="rId15"/>
          <a:srcRect/>
          <a:stretch>
            <a:fillRect/>
          </a:stretch>
        </p:blipFill>
        <p:spPr bwMode="auto">
          <a:xfrm rot="629051">
            <a:off x="457200" y="304800"/>
            <a:ext cx="914400" cy="904875"/>
          </a:xfrm>
          <a:prstGeom prst="rect">
            <a:avLst/>
          </a:prstGeom>
          <a:noFill/>
          <a:effectLst>
            <a:outerShdw dist="107763" dir="2700000" algn="ctr" rotWithShape="0">
              <a:srgbClr val="808080">
                <a:alpha val="50000"/>
              </a:srgbClr>
            </a:outerShdw>
          </a:effectLst>
        </p:spPr>
      </p:pic>
      <p:sp>
        <p:nvSpPr>
          <p:cNvPr id="1035"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ru-RU" smtClean="0"/>
              <a:t>Образец заголовка</a:t>
            </a:r>
          </a:p>
        </p:txBody>
      </p:sp>
    </p:spTree>
  </p:cSld>
  <p:clrMap bg1="lt1" tx1="dk1" bg2="lt2" tx2="dk2" accent1="accent1" accent2="accent2" accent3="accent3" accent4="accent4" accent5="accent5" accent6="accent6" hlink="hlink" folHlink="folHlink"/>
  <p:sldLayoutIdLst>
    <p:sldLayoutId id="2147483660" r:id="rId1"/>
    <p:sldLayoutId id="2147483659" r:id="rId2"/>
    <p:sldLayoutId id="2147483658" r:id="rId3"/>
    <p:sldLayoutId id="2147483657" r:id="rId4"/>
    <p:sldLayoutId id="2147483656" r:id="rId5"/>
    <p:sldLayoutId id="2147483655" r:id="rId6"/>
    <p:sldLayoutId id="2147483654" r:id="rId7"/>
    <p:sldLayoutId id="2147483653" r:id="rId8"/>
    <p:sldLayoutId id="2147483652" r:id="rId9"/>
    <p:sldLayoutId id="2147483651" r:id="rId10"/>
    <p:sldLayoutId id="2147483650"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8.xml"/></Relationships>
</file>

<file path=ppt/slides/_rels/slide13.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image" Target="../media/image27.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slideLayout" Target="../slideLayouts/slideLayout7.xml"/><Relationship Id="rId4" Type="http://schemas.openxmlformats.org/officeDocument/2006/relationships/image" Target="../media/image31.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2.xml"/><Relationship Id="rId4" Type="http://schemas.openxmlformats.org/officeDocument/2006/relationships/image" Target="../media/image17.jpe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1.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3" name="Rectangle 2"/>
          <p:cNvSpPr>
            <a:spLocks noGrp="1" noChangeArrowheads="1"/>
          </p:cNvSpPr>
          <p:nvPr>
            <p:ph type="ctrTitle"/>
          </p:nvPr>
        </p:nvSpPr>
        <p:spPr>
          <a:xfrm>
            <a:off x="685800" y="381000"/>
            <a:ext cx="7772400" cy="3505200"/>
          </a:xfrm>
        </p:spPr>
        <p:txBody>
          <a:bodyPr/>
          <a:lstStyle/>
          <a:p>
            <a:pPr eaLnBrk="1" hangingPunct="1"/>
            <a:r>
              <a:rPr lang="ru-RU" sz="2000" b="1" smtClean="0">
                <a:solidFill>
                  <a:srgbClr val="006600"/>
                </a:solidFill>
              </a:rPr>
              <a:t>       </a:t>
            </a:r>
            <a:br>
              <a:rPr lang="ru-RU" sz="2000" b="1" smtClean="0">
                <a:solidFill>
                  <a:srgbClr val="006600"/>
                </a:solidFill>
              </a:rPr>
            </a:br>
            <a:r>
              <a:rPr lang="ru-RU" sz="2000" b="1" smtClean="0">
                <a:solidFill>
                  <a:srgbClr val="CC0000"/>
                </a:solidFill>
              </a:rPr>
              <a:t>Школа неограниченных возможностей: </a:t>
            </a:r>
            <a:br>
              <a:rPr lang="ru-RU" sz="2000" b="1" smtClean="0">
                <a:solidFill>
                  <a:srgbClr val="CC0000"/>
                </a:solidFill>
              </a:rPr>
            </a:br>
            <a:r>
              <a:rPr lang="ru-RU" sz="2000" b="1" smtClean="0">
                <a:solidFill>
                  <a:srgbClr val="CC0000"/>
                </a:solidFill>
              </a:rPr>
              <a:t>работаем с детьми с ОВЗ.</a:t>
            </a:r>
            <a:br>
              <a:rPr lang="ru-RU" sz="2000" b="1" smtClean="0">
                <a:solidFill>
                  <a:srgbClr val="CC0000"/>
                </a:solidFill>
              </a:rPr>
            </a:br>
            <a:r>
              <a:rPr lang="ru-RU" sz="2000" b="1" smtClean="0">
                <a:solidFill>
                  <a:srgbClr val="CC0000"/>
                </a:solidFill>
              </a:rPr>
              <a:t/>
            </a:r>
            <a:br>
              <a:rPr lang="ru-RU" sz="2000" b="1" smtClean="0">
                <a:solidFill>
                  <a:srgbClr val="CC0000"/>
                </a:solidFill>
              </a:rPr>
            </a:br>
            <a:r>
              <a:rPr lang="ru-RU" sz="2000" b="1" smtClean="0">
                <a:solidFill>
                  <a:srgbClr val="CC0000"/>
                </a:solidFill>
              </a:rPr>
              <a:t>Тема:  Реализация системы мероприятий по сохранению и укреплению здоровья обучающихся в учебно-воспитательном процессе.</a:t>
            </a:r>
            <a:br>
              <a:rPr lang="ru-RU" sz="2000" b="1" smtClean="0">
                <a:solidFill>
                  <a:srgbClr val="CC0000"/>
                </a:solidFill>
              </a:rPr>
            </a:br>
            <a:r>
              <a:rPr lang="ru-RU" sz="2000" b="1" smtClean="0">
                <a:solidFill>
                  <a:srgbClr val="CC0000"/>
                </a:solidFill>
              </a:rPr>
              <a:t/>
            </a:r>
            <a:br>
              <a:rPr lang="ru-RU" sz="2000" b="1" smtClean="0">
                <a:solidFill>
                  <a:srgbClr val="CC0000"/>
                </a:solidFill>
              </a:rPr>
            </a:br>
            <a:r>
              <a:rPr lang="ru-RU" sz="2000" b="1" smtClean="0">
                <a:solidFill>
                  <a:srgbClr val="CC0000"/>
                </a:solidFill>
              </a:rPr>
              <a:t/>
            </a:r>
            <a:br>
              <a:rPr lang="ru-RU" sz="2000" b="1" smtClean="0">
                <a:solidFill>
                  <a:srgbClr val="CC0000"/>
                </a:solidFill>
              </a:rPr>
            </a:br>
            <a:r>
              <a:rPr lang="ru-RU" sz="2000" b="1" smtClean="0">
                <a:solidFill>
                  <a:srgbClr val="CC0000"/>
                </a:solidFill>
              </a:rPr>
              <a:t/>
            </a:r>
            <a:br>
              <a:rPr lang="ru-RU" sz="2000" b="1" smtClean="0">
                <a:solidFill>
                  <a:srgbClr val="CC0000"/>
                </a:solidFill>
              </a:rPr>
            </a:br>
            <a:r>
              <a:rPr lang="ru-RU" sz="2000" b="1" smtClean="0">
                <a:solidFill>
                  <a:srgbClr val="CC0000"/>
                </a:solidFill>
              </a:rPr>
              <a:t>                                                                      </a:t>
            </a:r>
            <a:br>
              <a:rPr lang="ru-RU" sz="2000" b="1" smtClean="0">
                <a:solidFill>
                  <a:srgbClr val="CC0000"/>
                </a:solidFill>
              </a:rPr>
            </a:br>
            <a:endParaRPr lang="ru-RU" sz="2000" b="1" smtClean="0">
              <a:solidFill>
                <a:srgbClr val="CC0000"/>
              </a:solidFill>
            </a:endParaRPr>
          </a:p>
        </p:txBody>
      </p:sp>
      <p:pic>
        <p:nvPicPr>
          <p:cNvPr id="13314" name="Picture 2" descr="\\Priemny\обмен\IMG_0447-1-.jpg"/>
          <p:cNvPicPr>
            <a:picLocks noChangeAspect="1" noChangeArrowheads="1"/>
          </p:cNvPicPr>
          <p:nvPr/>
        </p:nvPicPr>
        <p:blipFill>
          <a:blip r:embed="rId2"/>
          <a:srcRect/>
          <a:stretch>
            <a:fillRect/>
          </a:stretch>
        </p:blipFill>
        <p:spPr bwMode="auto">
          <a:xfrm>
            <a:off x="381000" y="3200400"/>
            <a:ext cx="4191000" cy="2514600"/>
          </a:xfrm>
          <a:prstGeom prst="rect">
            <a:avLst/>
          </a:prstGeom>
          <a:noFill/>
          <a:ln w="9525">
            <a:noFill/>
            <a:miter lim="800000"/>
            <a:headEnd/>
            <a:tailEnd/>
          </a:ln>
        </p:spPr>
      </p:pic>
      <p:sp>
        <p:nvSpPr>
          <p:cNvPr id="13315" name="Rectangle 2"/>
          <p:cNvSpPr>
            <a:spLocks noChangeArrowheads="1"/>
          </p:cNvSpPr>
          <p:nvPr/>
        </p:nvSpPr>
        <p:spPr bwMode="auto">
          <a:xfrm>
            <a:off x="3733800" y="3200400"/>
            <a:ext cx="4876800" cy="2438400"/>
          </a:xfrm>
          <a:prstGeom prst="rect">
            <a:avLst/>
          </a:prstGeom>
          <a:noFill/>
          <a:ln w="9525">
            <a:noFill/>
            <a:miter lim="800000"/>
            <a:headEnd/>
            <a:tailEnd/>
          </a:ln>
        </p:spPr>
        <p:txBody>
          <a:bodyPr anchor="ctr"/>
          <a:lstStyle/>
          <a:p>
            <a:pPr algn="r">
              <a:lnSpc>
                <a:spcPct val="60000"/>
              </a:lnSpc>
            </a:pPr>
            <a:r>
              <a:rPr lang="ru-RU" b="1">
                <a:solidFill>
                  <a:srgbClr val="CC0000"/>
                </a:solidFill>
              </a:rPr>
              <a:t/>
            </a:r>
            <a:br>
              <a:rPr lang="ru-RU" b="1">
                <a:solidFill>
                  <a:srgbClr val="CC0000"/>
                </a:solidFill>
              </a:rPr>
            </a:br>
            <a:r>
              <a:rPr lang="ru-RU" b="1">
                <a:solidFill>
                  <a:srgbClr val="CC0000"/>
                </a:solidFill>
              </a:rPr>
              <a:t>Из опыта работы </a:t>
            </a:r>
            <a:br>
              <a:rPr lang="ru-RU" b="1">
                <a:solidFill>
                  <a:srgbClr val="CC0000"/>
                </a:solidFill>
              </a:rPr>
            </a:br>
            <a:r>
              <a:rPr lang="ru-RU" b="1">
                <a:solidFill>
                  <a:srgbClr val="CC0000"/>
                </a:solidFill>
              </a:rPr>
              <a:t>                                                                          Атнабаевой Р.К.</a:t>
            </a:r>
            <a:br>
              <a:rPr lang="ru-RU" b="1">
                <a:solidFill>
                  <a:srgbClr val="CC0000"/>
                </a:solidFill>
              </a:rPr>
            </a:br>
            <a:r>
              <a:rPr lang="ru-RU" b="1">
                <a:solidFill>
                  <a:srgbClr val="CC0000"/>
                </a:solidFill>
              </a:rPr>
              <a:t>                                                                   учителя начальных классов </a:t>
            </a:r>
            <a:br>
              <a:rPr lang="ru-RU" b="1">
                <a:solidFill>
                  <a:srgbClr val="CC0000"/>
                </a:solidFill>
              </a:rPr>
            </a:br>
            <a:r>
              <a:rPr lang="ru-RU" b="1">
                <a:solidFill>
                  <a:srgbClr val="CC0000"/>
                </a:solidFill>
              </a:rPr>
              <a:t>                                                            МКОУ С(К)ОШИ </a:t>
            </a:r>
            <a:r>
              <a:rPr lang="en-US" b="1">
                <a:solidFill>
                  <a:srgbClr val="CC0000"/>
                </a:solidFill>
              </a:rPr>
              <a:t>VIII</a:t>
            </a:r>
            <a:r>
              <a:rPr lang="ru-RU" b="1">
                <a:solidFill>
                  <a:srgbClr val="CC0000"/>
                </a:solidFill>
              </a:rPr>
              <a:t> вида                                                                                                                                                 </a:t>
            </a:r>
            <a:br>
              <a:rPr lang="ru-RU" b="1">
                <a:solidFill>
                  <a:srgbClr val="CC0000"/>
                </a:solidFill>
              </a:rPr>
            </a:br>
            <a:r>
              <a:rPr lang="ru-RU" b="1">
                <a:solidFill>
                  <a:srgbClr val="CC0000"/>
                </a:solidFill>
              </a:rPr>
              <a:t>                                                                МО«Ленский район» РС(Я)</a:t>
            </a:r>
            <a:r>
              <a:rPr lang="ru-RU">
                <a:solidFill>
                  <a:srgbClr val="CC0000"/>
                </a:solidFill>
              </a:rPr>
              <a:t> </a:t>
            </a:r>
            <a:r>
              <a:rPr lang="ru-RU" b="1">
                <a:solidFill>
                  <a:srgbClr val="CC0000"/>
                </a:solidFill>
              </a:rPr>
              <a:t>                                                                      </a:t>
            </a:r>
            <a:br>
              <a:rPr lang="ru-RU" b="1">
                <a:solidFill>
                  <a:srgbClr val="CC0000"/>
                </a:solidFill>
              </a:rPr>
            </a:br>
            <a:endParaRPr lang="ru-RU" b="1">
              <a:solidFill>
                <a:srgbClr val="CC0000"/>
              </a:solidFill>
            </a:endParaRPr>
          </a:p>
        </p:txBody>
      </p:sp>
    </p:spTree>
  </p:cSld>
  <p:clrMapOvr>
    <a:masterClrMapping/>
  </p:clrMapOvr>
  <p:transition spd="slow">
    <p:strips dir="ru"/>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Содержимое 2"/>
          <p:cNvSpPr>
            <a:spLocks noGrp="1"/>
          </p:cNvSpPr>
          <p:nvPr>
            <p:ph idx="1"/>
          </p:nvPr>
        </p:nvSpPr>
        <p:spPr>
          <a:xfrm>
            <a:off x="457200" y="381000"/>
            <a:ext cx="8229600" cy="5745163"/>
          </a:xfrm>
        </p:spPr>
        <p:txBody>
          <a:bodyPr/>
          <a:lstStyle/>
          <a:p>
            <a:pPr>
              <a:lnSpc>
                <a:spcPct val="90000"/>
              </a:lnSpc>
              <a:buFontTx/>
              <a:buNone/>
            </a:pPr>
            <a:r>
              <a:rPr lang="ru-RU" sz="2000" b="1" smtClean="0">
                <a:solidFill>
                  <a:srgbClr val="CC0000"/>
                </a:solidFill>
              </a:rPr>
              <a:t>                         Физкультминутки и физкультпаузы</a:t>
            </a:r>
            <a:r>
              <a:rPr lang="ru-RU" sz="2000" smtClean="0"/>
              <a:t>  являются          обязательной составной частью урока. Необходимо обращать внимание на их содержание и продолжительность, а также  на эмоциональный климат во время  проведения и наличие желания их выполнять. Они помогают снять усталость, оживляют урок, предупреждают нарушение осанки, активируют дыхание, поднимают настроение. Физкультминутка как элемент двигательной активности предлагается  детям для переключения внимания на другой вид деятельности. </a:t>
            </a:r>
          </a:p>
          <a:p>
            <a:pPr>
              <a:lnSpc>
                <a:spcPct val="10000"/>
              </a:lnSpc>
              <a:buFontTx/>
              <a:buNone/>
            </a:pPr>
            <a:endParaRPr lang="ru-RU" sz="2000" smtClean="0"/>
          </a:p>
          <a:p>
            <a:pPr>
              <a:lnSpc>
                <a:spcPct val="80000"/>
              </a:lnSpc>
              <a:buFontTx/>
              <a:buNone/>
            </a:pPr>
            <a:r>
              <a:rPr lang="ru-RU" sz="2000" smtClean="0"/>
              <a:t> </a:t>
            </a:r>
            <a:r>
              <a:rPr lang="ru-RU" sz="2000" b="1" smtClean="0">
                <a:solidFill>
                  <a:srgbClr val="CC0000"/>
                </a:solidFill>
              </a:rPr>
              <a:t>Виды физминуток: </a:t>
            </a:r>
          </a:p>
          <a:p>
            <a:pPr>
              <a:lnSpc>
                <a:spcPct val="80000"/>
              </a:lnSpc>
            </a:pPr>
            <a:r>
              <a:rPr lang="ru-RU" sz="2000" smtClean="0"/>
              <a:t> оздоровительно-гигиенические;</a:t>
            </a:r>
          </a:p>
          <a:p>
            <a:pPr eaLnBrk="1" hangingPunct="1">
              <a:lnSpc>
                <a:spcPct val="80000"/>
              </a:lnSpc>
            </a:pPr>
            <a:r>
              <a:rPr lang="ru-RU" sz="2000" smtClean="0"/>
              <a:t> танцевальные;</a:t>
            </a:r>
          </a:p>
          <a:p>
            <a:pPr eaLnBrk="1" hangingPunct="1">
              <a:lnSpc>
                <a:spcPct val="80000"/>
              </a:lnSpc>
            </a:pPr>
            <a:r>
              <a:rPr lang="ru-RU" sz="2000" smtClean="0"/>
              <a:t> физкультурно-спортивные;</a:t>
            </a:r>
          </a:p>
          <a:p>
            <a:pPr eaLnBrk="1" hangingPunct="1">
              <a:lnSpc>
                <a:spcPct val="80000"/>
              </a:lnSpc>
            </a:pPr>
            <a:r>
              <a:rPr lang="ru-RU" sz="2000" smtClean="0"/>
              <a:t> подражательные;</a:t>
            </a:r>
          </a:p>
          <a:p>
            <a:pPr eaLnBrk="1" hangingPunct="1">
              <a:lnSpc>
                <a:spcPct val="80000"/>
              </a:lnSpc>
            </a:pPr>
            <a:r>
              <a:rPr lang="ru-RU" sz="2000" smtClean="0"/>
              <a:t> двигательно-речевые.</a:t>
            </a:r>
          </a:p>
          <a:p>
            <a:pPr>
              <a:buFontTx/>
              <a:buNone/>
            </a:pPr>
            <a:endParaRPr lang="ru-RU" sz="2000" smtClean="0"/>
          </a:p>
        </p:txBody>
      </p:sp>
      <p:pic>
        <p:nvPicPr>
          <p:cNvPr id="22530" name="Picture 2"/>
          <p:cNvPicPr>
            <a:picLocks noChangeAspect="1" noChangeArrowheads="1"/>
          </p:cNvPicPr>
          <p:nvPr/>
        </p:nvPicPr>
        <p:blipFill>
          <a:blip r:embed="rId2"/>
          <a:srcRect/>
          <a:stretch>
            <a:fillRect/>
          </a:stretch>
        </p:blipFill>
        <p:spPr bwMode="auto">
          <a:xfrm>
            <a:off x="5867400" y="2895600"/>
            <a:ext cx="3276600" cy="2305050"/>
          </a:xfrm>
          <a:prstGeom prst="rect">
            <a:avLst/>
          </a:prstGeom>
          <a:noFill/>
          <a:ln w="9525">
            <a:noFill/>
            <a:miter lim="800000"/>
            <a:headEnd/>
            <a:tailEnd/>
          </a:ln>
        </p:spPr>
      </p:pic>
      <p:pic>
        <p:nvPicPr>
          <p:cNvPr id="22531" name="Picture 3"/>
          <p:cNvPicPr>
            <a:picLocks noChangeAspect="1" noChangeArrowheads="1"/>
          </p:cNvPicPr>
          <p:nvPr/>
        </p:nvPicPr>
        <p:blipFill>
          <a:blip r:embed="rId3"/>
          <a:srcRect/>
          <a:stretch>
            <a:fillRect/>
          </a:stretch>
        </p:blipFill>
        <p:spPr bwMode="auto">
          <a:xfrm>
            <a:off x="3581400" y="4191000"/>
            <a:ext cx="2895600" cy="24511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Заголовок 1"/>
          <p:cNvSpPr>
            <a:spLocks noGrp="1"/>
          </p:cNvSpPr>
          <p:nvPr>
            <p:ph type="title" idx="4294967295"/>
          </p:nvPr>
        </p:nvSpPr>
        <p:spPr/>
        <p:txBody>
          <a:bodyPr/>
          <a:lstStyle/>
          <a:p>
            <a:pPr eaLnBrk="1" hangingPunct="1"/>
            <a:r>
              <a:rPr lang="ru-RU" sz="2000" b="1" smtClean="0">
                <a:solidFill>
                  <a:srgbClr val="FF0000"/>
                </a:solidFill>
              </a:rPr>
              <a:t>Физкультурные минутки помогают:</a:t>
            </a:r>
            <a:endParaRPr lang="ru-RU" sz="2000" smtClean="0">
              <a:solidFill>
                <a:srgbClr val="FF0000"/>
              </a:solidFill>
            </a:endParaRPr>
          </a:p>
        </p:txBody>
      </p:sp>
      <p:sp>
        <p:nvSpPr>
          <p:cNvPr id="23554" name="Содержимое 2"/>
          <p:cNvSpPr>
            <a:spLocks noGrp="1"/>
          </p:cNvSpPr>
          <p:nvPr>
            <p:ph idx="4294967295"/>
          </p:nvPr>
        </p:nvSpPr>
        <p:spPr>
          <a:xfrm>
            <a:off x="381000" y="1219200"/>
            <a:ext cx="7086600" cy="4906963"/>
          </a:xfrm>
        </p:spPr>
        <p:txBody>
          <a:bodyPr/>
          <a:lstStyle/>
          <a:p>
            <a:pPr eaLnBrk="1" hangingPunct="1"/>
            <a:r>
              <a:rPr lang="ru-RU" sz="2000" smtClean="0"/>
              <a:t>снятию усталости, напряжения;</a:t>
            </a:r>
          </a:p>
          <a:p>
            <a:pPr eaLnBrk="1" hangingPunct="1"/>
            <a:r>
              <a:rPr lang="ru-RU" sz="2000" smtClean="0"/>
              <a:t>ослабить утомление на уроке;</a:t>
            </a:r>
          </a:p>
          <a:p>
            <a:pPr eaLnBrk="1" hangingPunct="1"/>
            <a:r>
              <a:rPr lang="ru-RU" sz="2000" smtClean="0"/>
              <a:t>проводить профилактику нарушения осанки;</a:t>
            </a:r>
          </a:p>
          <a:p>
            <a:pPr eaLnBrk="1" hangingPunct="1"/>
            <a:r>
              <a:rPr lang="ru-RU" sz="2000" smtClean="0"/>
              <a:t>поддерживать работоспособность, активное внимание;</a:t>
            </a:r>
          </a:p>
          <a:p>
            <a:r>
              <a:rPr lang="ru-RU" sz="2000" smtClean="0"/>
              <a:t>обеспечивать активный отдых учащихся;</a:t>
            </a:r>
          </a:p>
          <a:p>
            <a:r>
              <a:rPr lang="ru-RU" sz="2000" smtClean="0"/>
              <a:t>переключать внимание с одного вида </a:t>
            </a:r>
          </a:p>
          <a:p>
            <a:pPr>
              <a:buFontTx/>
              <a:buNone/>
            </a:pPr>
            <a:r>
              <a:rPr lang="ru-RU" sz="2000" smtClean="0"/>
              <a:t>деятельности на другой;</a:t>
            </a:r>
          </a:p>
          <a:p>
            <a:pPr eaLnBrk="1" hangingPunct="1">
              <a:buFont typeface="Wingdings" pitchFamily="2" charset="2"/>
              <a:buNone/>
            </a:pPr>
            <a:r>
              <a:rPr lang="ru-RU" sz="2000" b="1" smtClean="0">
                <a:latin typeface="Times New Roman" pitchFamily="18" charset="0"/>
              </a:rPr>
              <a:t>           </a:t>
            </a:r>
            <a:r>
              <a:rPr lang="ru-RU" sz="2000" b="1" smtClean="0">
                <a:solidFill>
                  <a:srgbClr val="FF0000"/>
                </a:solidFill>
              </a:rPr>
              <a:t>Релаксация   на уроках:</a:t>
            </a:r>
          </a:p>
          <a:p>
            <a:pPr eaLnBrk="1" hangingPunct="1"/>
            <a:r>
              <a:rPr lang="ru-RU" sz="2000" smtClean="0"/>
              <a:t>помогает снять стресс;</a:t>
            </a:r>
          </a:p>
          <a:p>
            <a:pPr eaLnBrk="1" hangingPunct="1"/>
            <a:r>
              <a:rPr lang="ru-RU" sz="2000" smtClean="0"/>
              <a:t>расслаблению мышц;</a:t>
            </a:r>
          </a:p>
          <a:p>
            <a:pPr eaLnBrk="1" hangingPunct="1"/>
            <a:r>
              <a:rPr lang="ru-RU" sz="2000" smtClean="0"/>
              <a:t>снятию усталости;</a:t>
            </a:r>
          </a:p>
          <a:p>
            <a:pPr eaLnBrk="1" hangingPunct="1"/>
            <a:r>
              <a:rPr lang="ru-RU" sz="2000" smtClean="0"/>
              <a:t>восстановлению работоспособности.</a:t>
            </a:r>
          </a:p>
          <a:p>
            <a:pPr eaLnBrk="1" hangingPunct="1">
              <a:buFontTx/>
              <a:buNone/>
            </a:pPr>
            <a:endParaRPr lang="ru-RU" sz="2000" smtClean="0"/>
          </a:p>
          <a:p>
            <a:pPr eaLnBrk="1" hangingPunct="1">
              <a:buFont typeface="Wingdings" pitchFamily="2" charset="2"/>
              <a:buChar char="Ø"/>
            </a:pPr>
            <a:endParaRPr lang="ru-RU" sz="2000" b="1" smtClean="0"/>
          </a:p>
          <a:p>
            <a:pPr eaLnBrk="1" hangingPunct="1">
              <a:buFont typeface="Wingdings" pitchFamily="2" charset="2"/>
              <a:buChar char="Ø"/>
            </a:pPr>
            <a:endParaRPr lang="ru-RU" sz="2000" b="1" smtClean="0">
              <a:latin typeface="Times New Roman" pitchFamily="18" charset="0"/>
            </a:endParaRPr>
          </a:p>
          <a:p>
            <a:pPr eaLnBrk="1" hangingPunct="1">
              <a:buFontTx/>
              <a:buNone/>
            </a:pPr>
            <a:endParaRPr lang="ru-RU" sz="2000" smtClean="0">
              <a:latin typeface="Times New Roman" pitchFamily="18" charset="0"/>
            </a:endParaRPr>
          </a:p>
        </p:txBody>
      </p:sp>
      <p:pic>
        <p:nvPicPr>
          <p:cNvPr id="23555" name="Picture 9" descr="IMG_20190123_101307"/>
          <p:cNvPicPr>
            <a:picLocks noChangeAspect="1" noChangeArrowheads="1"/>
          </p:cNvPicPr>
          <p:nvPr/>
        </p:nvPicPr>
        <p:blipFill>
          <a:blip r:embed="rId2"/>
          <a:srcRect/>
          <a:stretch>
            <a:fillRect/>
          </a:stretch>
        </p:blipFill>
        <p:spPr bwMode="auto">
          <a:xfrm>
            <a:off x="5432425" y="3352800"/>
            <a:ext cx="3711575" cy="30956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Содержимое 2"/>
          <p:cNvSpPr>
            <a:spLocks noGrp="1"/>
          </p:cNvSpPr>
          <p:nvPr>
            <p:ph idx="1"/>
          </p:nvPr>
        </p:nvSpPr>
        <p:spPr>
          <a:xfrm>
            <a:off x="152400" y="457200"/>
            <a:ext cx="6705600" cy="6126163"/>
          </a:xfrm>
        </p:spPr>
        <p:txBody>
          <a:bodyPr/>
          <a:lstStyle/>
          <a:p>
            <a:pPr eaLnBrk="1" hangingPunct="1">
              <a:buFont typeface="Wingdings" pitchFamily="2" charset="2"/>
              <a:buNone/>
            </a:pPr>
            <a:endParaRPr lang="ru-RU" sz="2000" b="1" smtClean="0">
              <a:solidFill>
                <a:srgbClr val="FF0000"/>
              </a:solidFill>
              <a:latin typeface="Times New Roman" pitchFamily="18" charset="0"/>
            </a:endParaRPr>
          </a:p>
          <a:p>
            <a:pPr eaLnBrk="1" hangingPunct="1">
              <a:spcBef>
                <a:spcPct val="0"/>
              </a:spcBef>
              <a:buFontTx/>
              <a:buNone/>
            </a:pPr>
            <a:r>
              <a:rPr lang="ru-RU" sz="2000" b="1" smtClean="0">
                <a:solidFill>
                  <a:srgbClr val="FF0000"/>
                </a:solidFill>
              </a:rPr>
              <a:t>            Зрительная гимнастика   помогает:</a:t>
            </a:r>
          </a:p>
          <a:p>
            <a:r>
              <a:rPr lang="ru-RU" sz="2000" smtClean="0"/>
              <a:t>снять физическую и  психоэмоциональную    напряжённость;</a:t>
            </a:r>
          </a:p>
          <a:p>
            <a:r>
              <a:rPr lang="ru-RU" sz="2000" smtClean="0"/>
              <a:t>тренировать вестибулярный аппарат;</a:t>
            </a:r>
          </a:p>
          <a:p>
            <a:r>
              <a:rPr lang="ru-RU" sz="2000" smtClean="0"/>
              <a:t>развивать зрительную координацию;</a:t>
            </a:r>
          </a:p>
          <a:p>
            <a:r>
              <a:rPr lang="ru-RU" sz="2000" smtClean="0"/>
              <a:t>укреплять глазные мышцы;</a:t>
            </a:r>
          </a:p>
          <a:p>
            <a:r>
              <a:rPr lang="ru-RU" sz="2000" smtClean="0"/>
              <a:t>развивать зоркость и внимательность;</a:t>
            </a:r>
          </a:p>
          <a:p>
            <a:r>
              <a:rPr lang="ru-RU" sz="2000" smtClean="0"/>
              <a:t>улучшить зрение.</a:t>
            </a:r>
          </a:p>
          <a:p>
            <a:pPr>
              <a:buFontTx/>
              <a:buNone/>
            </a:pPr>
            <a:endParaRPr lang="ru-RU" sz="2000" smtClean="0"/>
          </a:p>
          <a:p>
            <a:pPr>
              <a:buFontTx/>
              <a:buNone/>
            </a:pPr>
            <a:r>
              <a:rPr lang="ru-RU" sz="2000" b="1" smtClean="0">
                <a:solidFill>
                  <a:srgbClr val="FF0000"/>
                </a:solidFill>
              </a:rPr>
              <a:t>          Точечный массаж помогает:</a:t>
            </a:r>
          </a:p>
          <a:p>
            <a:pPr eaLnBrk="1" hangingPunct="1"/>
            <a:r>
              <a:rPr lang="ru-RU" sz="2000" smtClean="0"/>
              <a:t>проводить профилактику простудных заболеваний;</a:t>
            </a:r>
          </a:p>
          <a:p>
            <a:pPr eaLnBrk="1" hangingPunct="1"/>
            <a:r>
              <a:rPr lang="ru-RU" sz="2000" smtClean="0"/>
              <a:t>научить детей расслабляться, освобождаться от стрессов, перенапряжения;</a:t>
            </a:r>
          </a:p>
          <a:p>
            <a:pPr eaLnBrk="1" hangingPunct="1"/>
            <a:r>
              <a:rPr lang="ru-RU" sz="2000" smtClean="0"/>
              <a:t>повышать общую сопротивляемость организма, его тонус, оздоровлять нервно-психическое состояние</a:t>
            </a:r>
            <a:r>
              <a:rPr lang="ru-RU" sz="2000" b="1" smtClean="0"/>
              <a:t>.</a:t>
            </a:r>
          </a:p>
          <a:p>
            <a:endParaRPr lang="ru-RU" sz="2000" smtClean="0"/>
          </a:p>
        </p:txBody>
      </p:sp>
      <p:sp>
        <p:nvSpPr>
          <p:cNvPr id="24578" name="Rectangle 7"/>
          <p:cNvSpPr>
            <a:spLocks noChangeArrowheads="1"/>
          </p:cNvSpPr>
          <p:nvPr/>
        </p:nvSpPr>
        <p:spPr bwMode="auto">
          <a:xfrm>
            <a:off x="3290888" y="3246438"/>
            <a:ext cx="184150" cy="366712"/>
          </a:xfrm>
          <a:prstGeom prst="rect">
            <a:avLst/>
          </a:prstGeom>
          <a:noFill/>
          <a:ln w="9525">
            <a:noFill/>
            <a:miter lim="800000"/>
            <a:headEnd/>
            <a:tailEnd/>
          </a:ln>
        </p:spPr>
        <p:txBody>
          <a:bodyPr wrap="none">
            <a:spAutoFit/>
          </a:bodyPr>
          <a:lstStyle/>
          <a:p>
            <a:endParaRPr lang="ru-RU" sz="1800">
              <a:solidFill>
                <a:srgbClr val="B00000"/>
              </a:solidFill>
            </a:endParaRPr>
          </a:p>
        </p:txBody>
      </p:sp>
      <p:pic>
        <p:nvPicPr>
          <p:cNvPr id="24579" name="Picture 8" descr="IMG_20180525_105219"/>
          <p:cNvPicPr>
            <a:picLocks noChangeAspect="1" noChangeArrowheads="1"/>
          </p:cNvPicPr>
          <p:nvPr/>
        </p:nvPicPr>
        <p:blipFill>
          <a:blip r:embed="rId2"/>
          <a:srcRect/>
          <a:stretch>
            <a:fillRect/>
          </a:stretch>
        </p:blipFill>
        <p:spPr bwMode="auto">
          <a:xfrm>
            <a:off x="5638800" y="533400"/>
            <a:ext cx="3352800" cy="36576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Rectangle 4"/>
          <p:cNvSpPr>
            <a:spLocks noChangeArrowheads="1"/>
          </p:cNvSpPr>
          <p:nvPr/>
        </p:nvSpPr>
        <p:spPr bwMode="auto">
          <a:xfrm>
            <a:off x="2174875" y="685800"/>
            <a:ext cx="6283325" cy="396875"/>
          </a:xfrm>
          <a:prstGeom prst="rect">
            <a:avLst/>
          </a:prstGeom>
          <a:noFill/>
          <a:ln w="9525">
            <a:noFill/>
            <a:miter lim="800000"/>
            <a:headEnd/>
            <a:tailEnd/>
          </a:ln>
        </p:spPr>
        <p:txBody>
          <a:bodyPr>
            <a:spAutoFit/>
          </a:bodyPr>
          <a:lstStyle/>
          <a:p>
            <a:r>
              <a:rPr lang="ru-RU" b="1">
                <a:solidFill>
                  <a:srgbClr val="C00000"/>
                </a:solidFill>
              </a:rPr>
              <a:t>Формирование здорового образа жизни</a:t>
            </a:r>
          </a:p>
        </p:txBody>
      </p:sp>
      <p:sp>
        <p:nvSpPr>
          <p:cNvPr id="25602" name="Rectangle 5"/>
          <p:cNvSpPr>
            <a:spLocks noChangeArrowheads="1"/>
          </p:cNvSpPr>
          <p:nvPr/>
        </p:nvSpPr>
        <p:spPr bwMode="auto">
          <a:xfrm>
            <a:off x="762000" y="1447800"/>
            <a:ext cx="7467600" cy="2225675"/>
          </a:xfrm>
          <a:prstGeom prst="rect">
            <a:avLst/>
          </a:prstGeom>
          <a:noFill/>
          <a:ln w="9525">
            <a:noFill/>
            <a:miter lim="800000"/>
            <a:headEnd/>
            <a:tailEnd/>
          </a:ln>
        </p:spPr>
        <p:txBody>
          <a:bodyPr>
            <a:spAutoFit/>
          </a:bodyPr>
          <a:lstStyle/>
          <a:p>
            <a:r>
              <a:rPr lang="ru-RU">
                <a:solidFill>
                  <a:srgbClr val="000000"/>
                </a:solidFill>
              </a:rPr>
              <a:t>Оформление уголка здоровья</a:t>
            </a:r>
          </a:p>
          <a:p>
            <a:r>
              <a:rPr lang="ru-RU">
                <a:solidFill>
                  <a:srgbClr val="000000"/>
                </a:solidFill>
              </a:rPr>
              <a:t>Классный час: «Что и как предохраняет нас от болезни», «Сон –лучшее лекарство»,</a:t>
            </a:r>
            <a:r>
              <a:rPr lang="ru-RU">
                <a:solidFill>
                  <a:srgbClr val="FFFFFF"/>
                </a:solidFill>
              </a:rPr>
              <a:t> </a:t>
            </a:r>
            <a:r>
              <a:rPr lang="ru-RU">
                <a:solidFill>
                  <a:srgbClr val="000000"/>
                </a:solidFill>
              </a:rPr>
              <a:t>«», «Дым вокруг от сигарет, мне в том дыме места нет». «Режим дня», « Полезные и вредные привычки».</a:t>
            </a:r>
          </a:p>
          <a:p>
            <a:r>
              <a:rPr lang="ru-RU">
                <a:solidFill>
                  <a:srgbClr val="000000"/>
                </a:solidFill>
              </a:rPr>
              <a:t>Конкурсы плакатов, рисунков. </a:t>
            </a:r>
          </a:p>
          <a:p>
            <a:r>
              <a:rPr lang="ru-RU">
                <a:solidFill>
                  <a:srgbClr val="000000"/>
                </a:solidFill>
              </a:rPr>
              <a:t>    </a:t>
            </a:r>
            <a:endParaRPr lang="ru-RU">
              <a:cs typeface="Times New Roman" pitchFamily="18" charset="0"/>
            </a:endParaRPr>
          </a:p>
        </p:txBody>
      </p:sp>
      <p:pic>
        <p:nvPicPr>
          <p:cNvPr id="25603" name="Picture 6" descr="IMG_20181122_193053"/>
          <p:cNvPicPr>
            <a:picLocks noChangeAspect="1" noChangeArrowheads="1"/>
          </p:cNvPicPr>
          <p:nvPr/>
        </p:nvPicPr>
        <p:blipFill>
          <a:blip r:embed="rId2"/>
          <a:srcRect/>
          <a:stretch>
            <a:fillRect/>
          </a:stretch>
        </p:blipFill>
        <p:spPr bwMode="auto">
          <a:xfrm>
            <a:off x="685800" y="3733800"/>
            <a:ext cx="3505200" cy="2667000"/>
          </a:xfrm>
          <a:prstGeom prst="rect">
            <a:avLst/>
          </a:prstGeom>
          <a:noFill/>
          <a:ln w="9525">
            <a:noFill/>
            <a:miter lim="800000"/>
            <a:headEnd/>
            <a:tailEnd/>
          </a:ln>
        </p:spPr>
      </p:pic>
      <p:pic>
        <p:nvPicPr>
          <p:cNvPr id="25604" name="Picture 7" descr="IMG_20181122_193128"/>
          <p:cNvPicPr>
            <a:picLocks noChangeAspect="1" noChangeArrowheads="1"/>
          </p:cNvPicPr>
          <p:nvPr/>
        </p:nvPicPr>
        <p:blipFill>
          <a:blip r:embed="rId3"/>
          <a:srcRect/>
          <a:stretch>
            <a:fillRect/>
          </a:stretch>
        </p:blipFill>
        <p:spPr bwMode="auto">
          <a:xfrm>
            <a:off x="4953000" y="2743200"/>
            <a:ext cx="3657600" cy="2667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625" name="Picture 2"/>
          <p:cNvPicPr>
            <a:picLocks noChangeAspect="1" noChangeArrowheads="1"/>
          </p:cNvPicPr>
          <p:nvPr/>
        </p:nvPicPr>
        <p:blipFill>
          <a:blip r:embed="rId2"/>
          <a:srcRect/>
          <a:stretch>
            <a:fillRect/>
          </a:stretch>
        </p:blipFill>
        <p:spPr bwMode="auto">
          <a:xfrm>
            <a:off x="4648200" y="3276600"/>
            <a:ext cx="4495800" cy="2713038"/>
          </a:xfrm>
          <a:prstGeom prst="rect">
            <a:avLst/>
          </a:prstGeom>
          <a:noFill/>
          <a:ln w="9525">
            <a:noFill/>
            <a:miter lim="800000"/>
            <a:headEnd/>
            <a:tailEnd/>
          </a:ln>
        </p:spPr>
      </p:pic>
      <p:pic>
        <p:nvPicPr>
          <p:cNvPr id="26626" name="Picture 1"/>
          <p:cNvPicPr>
            <a:picLocks noChangeAspect="1" noChangeArrowheads="1"/>
          </p:cNvPicPr>
          <p:nvPr/>
        </p:nvPicPr>
        <p:blipFill>
          <a:blip r:embed="rId3"/>
          <a:srcRect/>
          <a:stretch>
            <a:fillRect/>
          </a:stretch>
        </p:blipFill>
        <p:spPr bwMode="auto">
          <a:xfrm>
            <a:off x="1981200" y="152400"/>
            <a:ext cx="5143500" cy="3048000"/>
          </a:xfrm>
          <a:prstGeom prst="rect">
            <a:avLst/>
          </a:prstGeom>
          <a:noFill/>
          <a:ln w="9525">
            <a:noFill/>
            <a:miter lim="800000"/>
            <a:headEnd/>
            <a:tailEnd/>
          </a:ln>
        </p:spPr>
      </p:pic>
      <p:pic>
        <p:nvPicPr>
          <p:cNvPr id="26627" name="Picture 3"/>
          <p:cNvPicPr>
            <a:picLocks noChangeAspect="1" noChangeArrowheads="1"/>
          </p:cNvPicPr>
          <p:nvPr/>
        </p:nvPicPr>
        <p:blipFill>
          <a:blip r:embed="rId4"/>
          <a:srcRect/>
          <a:stretch>
            <a:fillRect/>
          </a:stretch>
        </p:blipFill>
        <p:spPr bwMode="auto">
          <a:xfrm>
            <a:off x="0" y="3276600"/>
            <a:ext cx="4330700" cy="2590800"/>
          </a:xfrm>
          <a:prstGeom prst="rect">
            <a:avLst/>
          </a:prstGeom>
          <a:noFill/>
          <a:ln w="9525">
            <a:noFill/>
            <a:miter lim="800000"/>
            <a:headEnd/>
            <a:tailEnd/>
          </a:ln>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Прямоугольник 6"/>
          <p:cNvSpPr>
            <a:spLocks noChangeArrowheads="1"/>
          </p:cNvSpPr>
          <p:nvPr/>
        </p:nvSpPr>
        <p:spPr bwMode="auto">
          <a:xfrm>
            <a:off x="0" y="1752600"/>
            <a:ext cx="6019800" cy="915988"/>
          </a:xfrm>
          <a:prstGeom prst="rect">
            <a:avLst/>
          </a:prstGeom>
          <a:noFill/>
          <a:ln w="9525">
            <a:noFill/>
            <a:miter lim="800000"/>
            <a:headEnd/>
            <a:tailEnd/>
          </a:ln>
        </p:spPr>
        <p:txBody>
          <a:bodyPr>
            <a:spAutoFit/>
          </a:bodyPr>
          <a:lstStyle/>
          <a:p>
            <a:r>
              <a:rPr lang="ru-RU" sz="1800" b="1"/>
              <a:t/>
            </a:r>
            <a:br>
              <a:rPr lang="ru-RU" sz="1800" b="1"/>
            </a:br>
            <a:r>
              <a:rPr lang="ru-RU" sz="1800" b="1"/>
              <a:t/>
            </a:r>
            <a:br>
              <a:rPr lang="ru-RU" sz="1800" b="1"/>
            </a:br>
            <a:endParaRPr lang="ru-RU" sz="1800"/>
          </a:p>
        </p:txBody>
      </p:sp>
      <p:sp>
        <p:nvSpPr>
          <p:cNvPr id="27650" name="Rectangle 3"/>
          <p:cNvSpPr>
            <a:spLocks noChangeArrowheads="1"/>
          </p:cNvSpPr>
          <p:nvPr/>
        </p:nvSpPr>
        <p:spPr bwMode="auto">
          <a:xfrm>
            <a:off x="609600" y="0"/>
            <a:ext cx="8534400" cy="6797675"/>
          </a:xfrm>
          <a:prstGeom prst="rect">
            <a:avLst/>
          </a:prstGeom>
          <a:noFill/>
          <a:ln w="9525">
            <a:noFill/>
            <a:miter lim="800000"/>
            <a:headEnd/>
            <a:tailEnd/>
          </a:ln>
        </p:spPr>
        <p:txBody>
          <a:bodyPr>
            <a:spAutoFit/>
          </a:bodyPr>
          <a:lstStyle/>
          <a:p>
            <a:r>
              <a:rPr lang="ru-RU"/>
              <a:t> </a:t>
            </a:r>
          </a:p>
          <a:p>
            <a:r>
              <a:rPr lang="ru-RU"/>
              <a:t>               В классе 3 физкультурные группы: подготовительная,          специальная, основная.</a:t>
            </a:r>
          </a:p>
          <a:p>
            <a:r>
              <a:rPr lang="ru-RU"/>
              <a:t> По данным диаграммы можно сделать вывод о том, что наблюдается стабильно положительное состояние здоровья числа учащихся, отнесенных к основной группе здоровья, и, соответственно, к уменьшению числа учащихся, отнесенных к подготовительной и специальной группам. </a:t>
            </a:r>
          </a:p>
          <a:p>
            <a:r>
              <a:rPr lang="ru-RU"/>
              <a:t>Таким образом, проводимая оздоровительная работа с обучающимися способствует процессу мотивации детей на ведение здорового образа жизни.</a:t>
            </a:r>
          </a:p>
          <a:p>
            <a:r>
              <a:rPr lang="ru-RU"/>
              <a:t>Благодаря систематической работе, применяя современные педагогические технологии, индивидуальный подход, мне удалось добиться того, что образовательный процесс на моих уроках протекает в комфортных для учеников психологических условиях, что в результате благотворно влияет на общее состояние детей.</a:t>
            </a:r>
          </a:p>
          <a:p>
            <a:r>
              <a:rPr lang="ru-RU"/>
              <a:t>Работа по сохранению и укреплению здоровья учащихся дает положительный результат. Поэтому наиболее главной задачей остается организация урока в условиях здоровьесберегающей среды </a:t>
            </a:r>
          </a:p>
          <a:p>
            <a:r>
              <a:rPr lang="ru-RU"/>
              <a:t>Как классный руководитель, как учитель, я принимаю активное участие в мероприятиях по сохранению и укреплению здоровья учащихся. </a:t>
            </a: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Rectangle 2"/>
          <p:cNvSpPr>
            <a:spLocks noGrp="1" noChangeArrowheads="1"/>
          </p:cNvSpPr>
          <p:nvPr>
            <p:ph type="title"/>
          </p:nvPr>
        </p:nvSpPr>
        <p:spPr/>
        <p:txBody>
          <a:bodyPr/>
          <a:lstStyle/>
          <a:p>
            <a:r>
              <a:rPr lang="ru-RU" sz="2000" smtClean="0"/>
              <a:t>Литература:</a:t>
            </a:r>
          </a:p>
        </p:txBody>
      </p:sp>
      <p:sp>
        <p:nvSpPr>
          <p:cNvPr id="28674" name="Rectangle 3"/>
          <p:cNvSpPr>
            <a:spLocks noGrp="1" noChangeArrowheads="1"/>
          </p:cNvSpPr>
          <p:nvPr>
            <p:ph type="body" idx="1"/>
          </p:nvPr>
        </p:nvSpPr>
        <p:spPr>
          <a:xfrm>
            <a:off x="457200" y="1295400"/>
            <a:ext cx="8229600" cy="4830763"/>
          </a:xfrm>
        </p:spPr>
        <p:txBody>
          <a:bodyPr/>
          <a:lstStyle/>
          <a:p>
            <a:pPr>
              <a:lnSpc>
                <a:spcPct val="80000"/>
              </a:lnSpc>
            </a:pPr>
            <a:r>
              <a:rPr lang="ru-RU" sz="2000" smtClean="0"/>
              <a:t>Н.К. Смирнов «Здоровье сберегающие образовательные технологии в работе учителя и школы» 2003 г.</a:t>
            </a:r>
          </a:p>
          <a:p>
            <a:pPr>
              <a:lnSpc>
                <a:spcPct val="80000"/>
              </a:lnSpc>
            </a:pPr>
            <a:r>
              <a:rPr lang="ru-RU" sz="2000" smtClean="0"/>
              <a:t>О.В. Узорова, Е.А. Нефредова «Пальчиковая гимнастика» 2002 г.</a:t>
            </a:r>
          </a:p>
          <a:p>
            <a:pPr>
              <a:lnSpc>
                <a:spcPct val="80000"/>
              </a:lnSpc>
            </a:pPr>
            <a:r>
              <a:rPr lang="ru-RU" sz="2000" smtClean="0"/>
              <a:t>Ковалько В.И. Здоровьесберегающие технологии в начальной школе. 1-4 классы. – М.: “ВАКО”, 2004 г.</a:t>
            </a:r>
          </a:p>
          <a:p>
            <a:pPr>
              <a:lnSpc>
                <a:spcPct val="80000"/>
              </a:lnSpc>
            </a:pPr>
            <a:r>
              <a:rPr lang="ru-RU" sz="2000" smtClean="0"/>
              <a:t>Ахутина Т.В. Здоровьесберегающие технологии обучения: индивидуально-ориентированный подход // Школа здоровья 2008 г. </a:t>
            </a:r>
          </a:p>
          <a:p>
            <a:pPr>
              <a:lnSpc>
                <a:spcPct val="80000"/>
              </a:lnSpc>
            </a:pPr>
            <a:r>
              <a:rPr lang="ru-RU" sz="2000" smtClean="0"/>
              <a:t>Чугунова Н.П. Беречь здоровье учащихся – задача каждого учителя //Начальная школа. -2008 г. </a:t>
            </a:r>
          </a:p>
          <a:p>
            <a:pPr>
              <a:lnSpc>
                <a:spcPct val="80000"/>
              </a:lnSpc>
            </a:pPr>
            <a:r>
              <a:rPr lang="ru-RU" sz="2000" smtClean="0"/>
              <a:t>Дмитриев А. А., Веневцев С. И. Проблемы укрепления здоровья и психофизического развития учащихся начальных классов специальных (коррекционных) школ 8-го вида. Красноярск: РИО КГПУ, 1999 г.</a:t>
            </a: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Rectangle 3"/>
          <p:cNvSpPr>
            <a:spLocks noGrp="1" noChangeArrowheads="1"/>
          </p:cNvSpPr>
          <p:nvPr>
            <p:ph type="body" idx="1"/>
          </p:nvPr>
        </p:nvSpPr>
        <p:spPr>
          <a:xfrm>
            <a:off x="457200" y="609600"/>
            <a:ext cx="8229600" cy="2895600"/>
          </a:xfrm>
        </p:spPr>
        <p:txBody>
          <a:bodyPr/>
          <a:lstStyle/>
          <a:p>
            <a:endParaRPr lang="ru-RU" sz="4400" smtClean="0">
              <a:solidFill>
                <a:srgbClr val="B00000"/>
              </a:solidFill>
            </a:endParaRPr>
          </a:p>
          <a:p>
            <a:pPr algn="ctr">
              <a:buFontTx/>
              <a:buNone/>
            </a:pPr>
            <a:r>
              <a:rPr lang="ru-RU" sz="4400" b="1" smtClean="0">
                <a:solidFill>
                  <a:srgbClr val="B00000"/>
                </a:solidFill>
              </a:rPr>
              <a:t>Спасибо за внимание!</a:t>
            </a:r>
          </a:p>
        </p:txBody>
      </p:sp>
      <p:pic>
        <p:nvPicPr>
          <p:cNvPr id="29698" name="Picture 3" descr="IMG_5780"/>
          <p:cNvPicPr>
            <a:picLocks noChangeAspect="1" noChangeArrowheads="1"/>
          </p:cNvPicPr>
          <p:nvPr/>
        </p:nvPicPr>
        <p:blipFill>
          <a:blip r:embed="rId2"/>
          <a:srcRect/>
          <a:stretch>
            <a:fillRect/>
          </a:stretch>
        </p:blipFill>
        <p:spPr bwMode="auto">
          <a:xfrm>
            <a:off x="1447800" y="2362200"/>
            <a:ext cx="6324600" cy="36576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701" name="Rectangle 5"/>
          <p:cNvSpPr>
            <a:spLocks noChangeArrowheads="1"/>
          </p:cNvSpPr>
          <p:nvPr/>
        </p:nvSpPr>
        <p:spPr bwMode="auto">
          <a:xfrm>
            <a:off x="3581400" y="1524000"/>
            <a:ext cx="5181600" cy="2862263"/>
          </a:xfrm>
          <a:prstGeom prst="rect">
            <a:avLst/>
          </a:prstGeom>
          <a:noFill/>
          <a:ln w="9525">
            <a:noFill/>
            <a:miter lim="800000"/>
            <a:headEnd/>
            <a:tailEnd/>
          </a:ln>
          <a:effectLst/>
        </p:spPr>
        <p:txBody>
          <a:bodyPr>
            <a:spAutoFit/>
          </a:bodyPr>
          <a:lstStyle/>
          <a:p>
            <a:pPr algn="just">
              <a:defRPr/>
            </a:pPr>
            <a:r>
              <a:rPr lang="ru-RU" dirty="0">
                <a:latin typeface="Times New Roman" pitchFamily="18" charset="0"/>
              </a:rPr>
              <a:t>	</a:t>
            </a:r>
            <a:r>
              <a:rPr lang="ru-RU" dirty="0">
                <a:latin typeface="+mn-lt"/>
              </a:rPr>
              <a:t>«Забота о здоровье ребёнка – это не просто комплекс санитарно-гигиенических норм и правил… и не свод требований к режиму, питанию, труду, отдыху. Это, прежде всего забота о гармоничной полноте всех физических и духовных сил, и венцом этой гармонии является радость творчества».</a:t>
            </a:r>
          </a:p>
          <a:p>
            <a:pPr>
              <a:defRPr/>
            </a:pPr>
            <a:r>
              <a:rPr lang="ru-RU" b="1" dirty="0">
                <a:latin typeface="+mn-lt"/>
              </a:rPr>
              <a:t>                                В. А.   Сухомлинский</a:t>
            </a:r>
          </a:p>
        </p:txBody>
      </p:sp>
      <p:pic>
        <p:nvPicPr>
          <p:cNvPr id="14338" name="Picture 7" descr="IMG_20190129_133548"/>
          <p:cNvPicPr>
            <a:picLocks noChangeAspect="1" noChangeArrowheads="1"/>
          </p:cNvPicPr>
          <p:nvPr/>
        </p:nvPicPr>
        <p:blipFill>
          <a:blip r:embed="rId2"/>
          <a:srcRect/>
          <a:stretch>
            <a:fillRect/>
          </a:stretch>
        </p:blipFill>
        <p:spPr bwMode="auto">
          <a:xfrm>
            <a:off x="152400" y="838200"/>
            <a:ext cx="3332163" cy="42672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Rectangle 5"/>
          <p:cNvSpPr>
            <a:spLocks noChangeArrowheads="1"/>
          </p:cNvSpPr>
          <p:nvPr/>
        </p:nvSpPr>
        <p:spPr bwMode="auto">
          <a:xfrm>
            <a:off x="3429000" y="304800"/>
            <a:ext cx="5410200" cy="6707188"/>
          </a:xfrm>
          <a:prstGeom prst="rect">
            <a:avLst/>
          </a:prstGeom>
          <a:noFill/>
          <a:ln w="9525">
            <a:noFill/>
            <a:miter lim="800000"/>
            <a:headEnd/>
            <a:tailEnd/>
          </a:ln>
        </p:spPr>
        <p:txBody>
          <a:bodyPr anchor="ctr">
            <a:spAutoFit/>
          </a:bodyPr>
          <a:lstStyle/>
          <a:p>
            <a:pPr algn="just"/>
            <a:endParaRPr lang="ru-RU"/>
          </a:p>
          <a:p>
            <a:pPr algn="just"/>
            <a:r>
              <a:rPr lang="ru-RU"/>
              <a:t>  Учителя начальных классов продолжают поиски   педагогических технологий, позволяющих решить задачу совмещения высокой продуктивности учебного процесса с такими педагогическими технологиями, которые позволяют сохранить, а в некоторых случаях и укрепить уровень имеющегося здоровья учащихся.</a:t>
            </a:r>
            <a:endParaRPr lang="ru-RU">
              <a:solidFill>
                <a:srgbClr val="CC0000"/>
              </a:solidFill>
              <a:cs typeface="Arial" charset="0"/>
            </a:endParaRPr>
          </a:p>
          <a:p>
            <a:pPr algn="just"/>
            <a:r>
              <a:rPr lang="ru-RU">
                <a:cs typeface="Arial" charset="0"/>
              </a:rPr>
              <a:t>   Поэтому основной задачей педагога является: соблюдение  условий здоровьесбережения, которые  являются необходимыми при проведении уроков  в школе, поскольку направлены не только на сохранение физического здоровья детей с ограниченными возможностями здоровья, но и на сохранность их психического состояния  и развитие и коррекцию высших психических функций.</a:t>
            </a:r>
          </a:p>
          <a:p>
            <a:pPr algn="just"/>
            <a:endParaRPr lang="ru-RU">
              <a:cs typeface="Arial" charset="0"/>
            </a:endParaRPr>
          </a:p>
          <a:p>
            <a:pPr algn="just"/>
            <a:endParaRPr lang="ru-RU" sz="1800"/>
          </a:p>
          <a:p>
            <a:pPr algn="just"/>
            <a:endParaRPr lang="ru-RU" sz="1600">
              <a:latin typeface="Times New Roman" pitchFamily="18" charset="0"/>
            </a:endParaRPr>
          </a:p>
        </p:txBody>
      </p:sp>
      <p:pic>
        <p:nvPicPr>
          <p:cNvPr id="15362" name="Рисунок 2" descr="\\Priemny\обмен\Зам. директора ВР\фото кружки\IMG_2860.JPG"/>
          <p:cNvPicPr>
            <a:picLocks noChangeAspect="1" noChangeArrowheads="1"/>
          </p:cNvPicPr>
          <p:nvPr/>
        </p:nvPicPr>
        <p:blipFill>
          <a:blip r:embed="rId2"/>
          <a:srcRect/>
          <a:stretch>
            <a:fillRect/>
          </a:stretch>
        </p:blipFill>
        <p:spPr bwMode="auto">
          <a:xfrm>
            <a:off x="152400" y="152400"/>
            <a:ext cx="3048000" cy="2057400"/>
          </a:xfrm>
          <a:prstGeom prst="rect">
            <a:avLst/>
          </a:prstGeom>
          <a:noFill/>
          <a:ln w="9525">
            <a:noFill/>
            <a:miter lim="800000"/>
            <a:headEnd/>
            <a:tailEnd/>
          </a:ln>
        </p:spPr>
      </p:pic>
      <p:pic>
        <p:nvPicPr>
          <p:cNvPr id="15363" name="Рисунок 3" descr="\\Priemny\обмен\Зам. директора ВР\фото нг дом ДИПИ 2018\IMG_7805.JPG"/>
          <p:cNvPicPr>
            <a:picLocks noChangeAspect="1" noChangeArrowheads="1"/>
          </p:cNvPicPr>
          <p:nvPr/>
        </p:nvPicPr>
        <p:blipFill>
          <a:blip r:embed="rId3"/>
          <a:srcRect/>
          <a:stretch>
            <a:fillRect/>
          </a:stretch>
        </p:blipFill>
        <p:spPr bwMode="auto">
          <a:xfrm>
            <a:off x="152400" y="2362200"/>
            <a:ext cx="3048000" cy="2057400"/>
          </a:xfrm>
          <a:prstGeom prst="rect">
            <a:avLst/>
          </a:prstGeom>
          <a:noFill/>
          <a:ln w="9525">
            <a:noFill/>
            <a:miter lim="800000"/>
            <a:headEnd/>
            <a:tailEnd/>
          </a:ln>
        </p:spPr>
      </p:pic>
      <p:pic>
        <p:nvPicPr>
          <p:cNvPr id="15364" name="Picture 2"/>
          <p:cNvPicPr>
            <a:picLocks noChangeAspect="1" noChangeArrowheads="1"/>
          </p:cNvPicPr>
          <p:nvPr/>
        </p:nvPicPr>
        <p:blipFill>
          <a:blip r:embed="rId4"/>
          <a:srcRect/>
          <a:stretch>
            <a:fillRect/>
          </a:stretch>
        </p:blipFill>
        <p:spPr bwMode="auto">
          <a:xfrm>
            <a:off x="152400" y="4724400"/>
            <a:ext cx="3048000" cy="1905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Содержимое 2"/>
          <p:cNvSpPr>
            <a:spLocks noGrp="1"/>
          </p:cNvSpPr>
          <p:nvPr>
            <p:ph idx="1"/>
          </p:nvPr>
        </p:nvSpPr>
        <p:spPr>
          <a:xfrm>
            <a:off x="533400" y="1295400"/>
            <a:ext cx="8229600" cy="4983163"/>
          </a:xfrm>
        </p:spPr>
        <p:txBody>
          <a:bodyPr/>
          <a:lstStyle/>
          <a:p>
            <a:pPr>
              <a:buFontTx/>
              <a:buNone/>
            </a:pPr>
            <a:r>
              <a:rPr lang="ru-RU" sz="2000" b="1" i="1" smtClean="0"/>
              <a:t>		</a:t>
            </a:r>
            <a:r>
              <a:rPr lang="ru-RU" sz="2000" b="1" smtClean="0">
                <a:solidFill>
                  <a:srgbClr val="CC0000"/>
                </a:solidFill>
              </a:rPr>
              <a:t>Здоровьесберегающие образовательные технологии</a:t>
            </a:r>
            <a:r>
              <a:rPr lang="ru-RU" sz="2000" smtClean="0"/>
              <a:t> – системно организованная совокупность программ, приемов, методов организации образовательного процесса, не наносящая  ущерба здоровью его участникам.</a:t>
            </a:r>
          </a:p>
          <a:p>
            <a:pPr>
              <a:buFontTx/>
              <a:buNone/>
            </a:pPr>
            <a:r>
              <a:rPr lang="ru-RU" sz="2000" smtClean="0"/>
              <a:t>    В содержании здоровьесберегающих технологий выделяются такие направления:</a:t>
            </a:r>
          </a:p>
          <a:p>
            <a:r>
              <a:rPr lang="ru-RU" sz="2000" smtClean="0"/>
              <a:t>Социально-ориентированное направление (охрана прав детей в области здоровья, формирование здорового образа жизни, нормальное питание, режим, борьба с вредными привычками, психогигиена, половое просвещение).</a:t>
            </a:r>
          </a:p>
          <a:p>
            <a:r>
              <a:rPr lang="ru-RU" sz="2000" smtClean="0"/>
              <a:t>Медико-психологическое (медико-гигиенические диагностики и мониторинг, профилактика заболеваний, помощь в лечении, психогигиена и психотерапия)</a:t>
            </a: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Rectangle 4"/>
          <p:cNvSpPr>
            <a:spLocks noChangeArrowheads="1"/>
          </p:cNvSpPr>
          <p:nvPr/>
        </p:nvSpPr>
        <p:spPr bwMode="auto">
          <a:xfrm>
            <a:off x="304800" y="685800"/>
            <a:ext cx="6248400" cy="5561013"/>
          </a:xfrm>
          <a:prstGeom prst="rect">
            <a:avLst/>
          </a:prstGeom>
          <a:noFill/>
          <a:ln w="9525">
            <a:noFill/>
            <a:miter lim="800000"/>
            <a:headEnd/>
            <a:tailEnd/>
          </a:ln>
        </p:spPr>
        <p:txBody>
          <a:bodyPr anchor="ctr">
            <a:spAutoFit/>
          </a:bodyPr>
          <a:lstStyle/>
          <a:p>
            <a:pPr algn="ctr"/>
            <a:r>
              <a:rPr lang="ru-RU" sz="1800"/>
              <a:t>                    </a:t>
            </a:r>
          </a:p>
          <a:p>
            <a:pPr>
              <a:lnSpc>
                <a:spcPct val="80000"/>
              </a:lnSpc>
            </a:pPr>
            <a:r>
              <a:rPr lang="ru-RU">
                <a:solidFill>
                  <a:srgbClr val="CC0000"/>
                </a:solidFill>
              </a:rPr>
              <a:t> </a:t>
            </a:r>
            <a:r>
              <a:rPr lang="ru-RU" b="1">
                <a:solidFill>
                  <a:srgbClr val="CC0000"/>
                </a:solidFill>
              </a:rPr>
              <a:t>Основные вопросы по здоровьесберегающим       направлениям:</a:t>
            </a:r>
          </a:p>
          <a:p>
            <a:pPr algn="ctr">
              <a:lnSpc>
                <a:spcPct val="80000"/>
              </a:lnSpc>
              <a:buFontTx/>
              <a:buChar char="•"/>
            </a:pPr>
            <a:endParaRPr lang="ru-RU" b="1">
              <a:solidFill>
                <a:srgbClr val="CC0000"/>
              </a:solidFill>
            </a:endParaRPr>
          </a:p>
          <a:p>
            <a:pPr>
              <a:lnSpc>
                <a:spcPct val="80000"/>
              </a:lnSpc>
              <a:buFontTx/>
              <a:buChar char="•"/>
            </a:pPr>
            <a:r>
              <a:rPr lang="ru-RU"/>
              <a:t>   организация урока в условиях здоровьесберегающей технологии;</a:t>
            </a:r>
          </a:p>
          <a:p>
            <a:pPr>
              <a:lnSpc>
                <a:spcPct val="80000"/>
              </a:lnSpc>
              <a:buFontTx/>
              <a:buChar char="•"/>
            </a:pPr>
            <a:r>
              <a:rPr lang="ru-RU"/>
              <a:t>   выполнение требований СанПиН;</a:t>
            </a:r>
          </a:p>
          <a:p>
            <a:pPr>
              <a:lnSpc>
                <a:spcPct val="80000"/>
              </a:lnSpc>
              <a:buFontTx/>
              <a:buChar char="•"/>
            </a:pPr>
            <a:r>
              <a:rPr lang="ru-RU"/>
              <a:t>   игровые оздоровительные технологии;</a:t>
            </a:r>
          </a:p>
          <a:p>
            <a:pPr>
              <a:lnSpc>
                <a:spcPct val="80000"/>
              </a:lnSpc>
              <a:buFontTx/>
              <a:buChar char="•"/>
            </a:pPr>
            <a:r>
              <a:rPr lang="ru-RU"/>
              <a:t>   физминутки на уроках в начальной школе, утренние зарядки;</a:t>
            </a:r>
          </a:p>
          <a:p>
            <a:pPr>
              <a:lnSpc>
                <a:spcPct val="80000"/>
              </a:lnSpc>
              <a:buFontTx/>
              <a:buChar char="•"/>
            </a:pPr>
            <a:r>
              <a:rPr lang="ru-RU"/>
              <a:t>   работа по предупреждению утомляемости     глаз  на уроках;</a:t>
            </a:r>
          </a:p>
          <a:p>
            <a:pPr>
              <a:lnSpc>
                <a:spcPct val="80000"/>
              </a:lnSpc>
              <a:buFontTx/>
              <a:buChar char="•"/>
            </a:pPr>
            <a:r>
              <a:rPr lang="ru-RU"/>
              <a:t>   дыхательная гимнастика;</a:t>
            </a:r>
          </a:p>
          <a:p>
            <a:pPr>
              <a:lnSpc>
                <a:spcPct val="80000"/>
              </a:lnSpc>
              <a:buFontTx/>
              <a:buChar char="•"/>
            </a:pPr>
            <a:r>
              <a:rPr lang="ru-RU"/>
              <a:t>   игровой массаж;</a:t>
            </a:r>
          </a:p>
          <a:p>
            <a:pPr>
              <a:lnSpc>
                <a:spcPct val="80000"/>
              </a:lnSpc>
              <a:buFontTx/>
              <a:buChar char="•"/>
            </a:pPr>
            <a:r>
              <a:rPr lang="ru-RU"/>
              <a:t>   формирование навыков здорового образа   жизни;</a:t>
            </a:r>
          </a:p>
          <a:p>
            <a:pPr>
              <a:lnSpc>
                <a:spcPct val="80000"/>
              </a:lnSpc>
              <a:buFontTx/>
              <a:buChar char="•"/>
            </a:pPr>
            <a:r>
              <a:rPr lang="ru-RU"/>
              <a:t>   роль семьи в формировании у младших школьников здорового образа жизни;</a:t>
            </a:r>
          </a:p>
          <a:p>
            <a:pPr>
              <a:lnSpc>
                <a:spcPct val="80000"/>
              </a:lnSpc>
              <a:buFontTx/>
              <a:buChar char="•"/>
            </a:pPr>
            <a:r>
              <a:rPr lang="ru-RU"/>
              <a:t>   взаимосвязь показателей заболеваемости обучающихся с организацией их учебной деятельности; </a:t>
            </a:r>
          </a:p>
          <a:p>
            <a:pPr eaLnBrk="0" hangingPunct="0">
              <a:buFontTx/>
              <a:buChar char="•"/>
            </a:pPr>
            <a:endParaRPr lang="ru-RU">
              <a:latin typeface="Times New Roman" pitchFamily="18" charset="0"/>
            </a:endParaRPr>
          </a:p>
        </p:txBody>
      </p:sp>
      <p:pic>
        <p:nvPicPr>
          <p:cNvPr id="17410" name="Picture 7" descr="IMG_20181218_102618"/>
          <p:cNvPicPr>
            <a:picLocks noChangeAspect="1" noChangeArrowheads="1"/>
          </p:cNvPicPr>
          <p:nvPr/>
        </p:nvPicPr>
        <p:blipFill>
          <a:blip r:embed="rId2"/>
          <a:srcRect/>
          <a:stretch>
            <a:fillRect/>
          </a:stretch>
        </p:blipFill>
        <p:spPr bwMode="auto">
          <a:xfrm>
            <a:off x="6096000" y="2286000"/>
            <a:ext cx="2743200" cy="2006600"/>
          </a:xfrm>
          <a:prstGeom prst="rect">
            <a:avLst/>
          </a:prstGeom>
          <a:noFill/>
          <a:ln w="9525">
            <a:noFill/>
            <a:miter lim="800000"/>
            <a:headEnd/>
            <a:tailEnd/>
          </a:ln>
        </p:spPr>
      </p:pic>
      <p:pic>
        <p:nvPicPr>
          <p:cNvPr id="17411" name="Picture 5" descr="IMG_20181005_105054"/>
          <p:cNvPicPr>
            <a:picLocks noChangeAspect="1" noChangeArrowheads="1"/>
          </p:cNvPicPr>
          <p:nvPr/>
        </p:nvPicPr>
        <p:blipFill>
          <a:blip r:embed="rId3"/>
          <a:srcRect/>
          <a:stretch>
            <a:fillRect/>
          </a:stretch>
        </p:blipFill>
        <p:spPr bwMode="auto">
          <a:xfrm>
            <a:off x="6096000" y="304800"/>
            <a:ext cx="2743200" cy="1828800"/>
          </a:xfrm>
          <a:prstGeom prst="rect">
            <a:avLst/>
          </a:prstGeom>
          <a:noFill/>
          <a:ln w="9525">
            <a:noFill/>
            <a:miter lim="800000"/>
            <a:headEnd/>
            <a:tailEnd/>
          </a:ln>
        </p:spPr>
      </p:pic>
      <p:pic>
        <p:nvPicPr>
          <p:cNvPr id="17412" name="Picture 6" descr="IMG_20181130_090502"/>
          <p:cNvPicPr>
            <a:picLocks noChangeAspect="1" noChangeArrowheads="1"/>
          </p:cNvPicPr>
          <p:nvPr/>
        </p:nvPicPr>
        <p:blipFill>
          <a:blip r:embed="rId4"/>
          <a:srcRect/>
          <a:stretch>
            <a:fillRect/>
          </a:stretch>
        </p:blipFill>
        <p:spPr bwMode="auto">
          <a:xfrm>
            <a:off x="6096000" y="4495800"/>
            <a:ext cx="2743200" cy="18288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Прямоугольник 2"/>
          <p:cNvSpPr>
            <a:spLocks noChangeArrowheads="1"/>
          </p:cNvSpPr>
          <p:nvPr/>
        </p:nvSpPr>
        <p:spPr bwMode="auto">
          <a:xfrm>
            <a:off x="1524000" y="2224088"/>
            <a:ext cx="6172200" cy="460375"/>
          </a:xfrm>
          <a:prstGeom prst="rect">
            <a:avLst/>
          </a:prstGeom>
          <a:noFill/>
          <a:ln w="9525">
            <a:noFill/>
            <a:miter lim="800000"/>
            <a:headEnd/>
            <a:tailEnd/>
          </a:ln>
        </p:spPr>
        <p:txBody>
          <a:bodyPr>
            <a:spAutoFit/>
          </a:bodyPr>
          <a:lstStyle/>
          <a:p>
            <a:pPr algn="ctr">
              <a:spcBef>
                <a:spcPts val="800"/>
              </a:spcBef>
              <a:tabLst>
                <a:tab pos="744538" algn="l"/>
                <a:tab pos="1193800" algn="l"/>
                <a:tab pos="1643063" algn="l"/>
                <a:tab pos="2092325" algn="l"/>
                <a:tab pos="2541588" algn="l"/>
                <a:tab pos="2990850" algn="l"/>
                <a:tab pos="3440113" algn="l"/>
                <a:tab pos="3889375" algn="l"/>
                <a:tab pos="4338638" algn="l"/>
                <a:tab pos="4787900" algn="l"/>
                <a:tab pos="5237163" algn="l"/>
                <a:tab pos="5686425" algn="l"/>
                <a:tab pos="6135688" algn="l"/>
                <a:tab pos="6584950" algn="l"/>
                <a:tab pos="7034213" algn="l"/>
                <a:tab pos="7483475" algn="l"/>
                <a:tab pos="7932738" algn="l"/>
                <a:tab pos="8382000" algn="l"/>
                <a:tab pos="8831263" algn="l"/>
                <a:tab pos="9280525" algn="l"/>
              </a:tabLst>
            </a:pPr>
            <a:endParaRPr lang="en-GB" sz="2400" b="1">
              <a:solidFill>
                <a:srgbClr val="FF0000"/>
              </a:solidFill>
            </a:endParaRPr>
          </a:p>
        </p:txBody>
      </p:sp>
      <p:sp>
        <p:nvSpPr>
          <p:cNvPr id="18434" name="Rectangle 5"/>
          <p:cNvSpPr>
            <a:spLocks noChangeArrowheads="1"/>
          </p:cNvSpPr>
          <p:nvPr/>
        </p:nvSpPr>
        <p:spPr bwMode="auto">
          <a:xfrm>
            <a:off x="838200" y="1143000"/>
            <a:ext cx="7924800" cy="396875"/>
          </a:xfrm>
          <a:prstGeom prst="rect">
            <a:avLst/>
          </a:prstGeom>
          <a:noFill/>
          <a:ln w="9525">
            <a:noFill/>
            <a:miter lim="800000"/>
            <a:headEnd/>
            <a:tailEnd/>
          </a:ln>
        </p:spPr>
        <p:txBody>
          <a:bodyPr>
            <a:spAutoFit/>
          </a:bodyPr>
          <a:lstStyle/>
          <a:p>
            <a:r>
              <a:rPr lang="ru-RU" b="1">
                <a:solidFill>
                  <a:srgbClr val="C00000"/>
                </a:solidFill>
              </a:rPr>
              <a:t>Обеспечение санитарно-гигиенических условий:</a:t>
            </a:r>
          </a:p>
        </p:txBody>
      </p:sp>
      <p:sp>
        <p:nvSpPr>
          <p:cNvPr id="18435" name="Rectangle 6"/>
          <p:cNvSpPr>
            <a:spLocks noChangeArrowheads="1"/>
          </p:cNvSpPr>
          <p:nvPr/>
        </p:nvSpPr>
        <p:spPr bwMode="auto">
          <a:xfrm>
            <a:off x="533400" y="1905000"/>
            <a:ext cx="7696200" cy="4664075"/>
          </a:xfrm>
          <a:prstGeom prst="rect">
            <a:avLst/>
          </a:prstGeom>
          <a:noFill/>
          <a:ln w="9525">
            <a:noFill/>
            <a:miter lim="800000"/>
            <a:headEnd/>
            <a:tailEnd/>
          </a:ln>
        </p:spPr>
        <p:txBody>
          <a:bodyPr>
            <a:spAutoFit/>
          </a:bodyPr>
          <a:lstStyle/>
          <a:p>
            <a:pPr marL="342900" indent="-342900"/>
            <a:r>
              <a:rPr lang="ru-RU" b="1"/>
              <a:t>Гигиенические условия в классе</a:t>
            </a:r>
            <a:r>
              <a:rPr lang="ru-RU"/>
              <a:t>: </a:t>
            </a:r>
          </a:p>
          <a:p>
            <a:pPr marL="342900" indent="-342900">
              <a:buFont typeface="Arial" charset="0"/>
              <a:buChar char="•"/>
            </a:pPr>
            <a:r>
              <a:rPr lang="ru-RU">
                <a:solidFill>
                  <a:srgbClr val="000000"/>
                </a:solidFill>
              </a:rPr>
              <a:t>соблюдение температурного  и воздушного режимов;</a:t>
            </a:r>
          </a:p>
          <a:p>
            <a:pPr marL="342900" indent="-342900">
              <a:buFont typeface="Arial" charset="0"/>
              <a:buChar char="•"/>
            </a:pPr>
            <a:r>
              <a:rPr lang="ru-RU"/>
              <a:t>рациональное освещение класса и доски;</a:t>
            </a:r>
          </a:p>
          <a:p>
            <a:pPr marL="342900" indent="-342900">
              <a:buFont typeface="Arial" charset="0"/>
              <a:buChar char="•"/>
            </a:pPr>
            <a:r>
              <a:rPr lang="ru-RU">
                <a:solidFill>
                  <a:srgbClr val="000000"/>
                </a:solidFill>
              </a:rPr>
              <a:t>правильная величина парт и стульев;</a:t>
            </a:r>
          </a:p>
          <a:p>
            <a:pPr marL="342900" indent="-342900">
              <a:buFont typeface="Arial" charset="0"/>
              <a:buChar char="•"/>
            </a:pPr>
            <a:r>
              <a:rPr lang="ru-RU"/>
              <a:t>чистота;</a:t>
            </a:r>
          </a:p>
          <a:p>
            <a:pPr marL="342900" indent="-342900">
              <a:buFont typeface="Arial" charset="0"/>
              <a:buChar char="•"/>
            </a:pPr>
            <a:r>
              <a:rPr lang="ru-RU"/>
              <a:t>отсутствие неприятных звуковых раздражителей; </a:t>
            </a:r>
            <a:endParaRPr lang="ru-RU">
              <a:solidFill>
                <a:srgbClr val="000000"/>
              </a:solidFill>
            </a:endParaRPr>
          </a:p>
          <a:p>
            <a:pPr marL="342900" indent="-342900">
              <a:buFont typeface="Arial" charset="0"/>
              <a:buChar char="•"/>
            </a:pPr>
            <a:r>
              <a:rPr lang="ru-RU">
                <a:solidFill>
                  <a:srgbClr val="000000"/>
                </a:solidFill>
              </a:rPr>
              <a:t>окраска стен кабинета;</a:t>
            </a:r>
          </a:p>
          <a:p>
            <a:pPr marL="342900" indent="-342900">
              <a:buFont typeface="Arial" charset="0"/>
              <a:buChar char="•"/>
            </a:pPr>
            <a:r>
              <a:rPr lang="ru-RU">
                <a:solidFill>
                  <a:srgbClr val="000000"/>
                </a:solidFill>
              </a:rPr>
              <a:t>разумное помещение комнатных растений;</a:t>
            </a:r>
          </a:p>
          <a:p>
            <a:pPr marL="342900" indent="-342900">
              <a:buFont typeface="Arial" charset="0"/>
              <a:buChar char="•"/>
            </a:pPr>
            <a:r>
              <a:rPr lang="ru-RU">
                <a:solidFill>
                  <a:srgbClr val="000000"/>
                </a:solidFill>
              </a:rPr>
              <a:t>соблюдение режима дня.</a:t>
            </a:r>
          </a:p>
          <a:p>
            <a:pPr marL="342900" indent="-342900"/>
            <a:endParaRPr lang="ru-RU">
              <a:solidFill>
                <a:srgbClr val="000000"/>
              </a:solidFill>
            </a:endParaRPr>
          </a:p>
          <a:p>
            <a:pPr marL="342900" indent="-342900"/>
            <a:r>
              <a:rPr lang="ru-RU" b="1">
                <a:solidFill>
                  <a:srgbClr val="FF0000"/>
                </a:solidFill>
                <a:ea typeface="Ebrima"/>
                <a:cs typeface="Ebrima"/>
              </a:rPr>
              <a:t>                             Утомляемость школьников </a:t>
            </a:r>
          </a:p>
          <a:p>
            <a:pPr marL="342900" indent="-342900" algn="ctr"/>
            <a:r>
              <a:rPr lang="ru-RU" b="1">
                <a:solidFill>
                  <a:srgbClr val="FF0000"/>
                </a:solidFill>
                <a:ea typeface="Ebrima"/>
                <a:cs typeface="Ebrima"/>
              </a:rPr>
              <a:t>и риск психологических  расстройств </a:t>
            </a:r>
          </a:p>
          <a:p>
            <a:pPr marL="342900" indent="-342900" algn="ctr"/>
            <a:r>
              <a:rPr lang="ru-RU" b="1">
                <a:solidFill>
                  <a:srgbClr val="FF0000"/>
                </a:solidFill>
                <a:ea typeface="Ebrima"/>
                <a:cs typeface="Ebrima"/>
              </a:rPr>
              <a:t>в немалой степени зависят </a:t>
            </a:r>
          </a:p>
          <a:p>
            <a:pPr marL="342900" indent="-342900" algn="ctr"/>
            <a:r>
              <a:rPr lang="ru-RU" b="1">
                <a:solidFill>
                  <a:srgbClr val="FF0000"/>
                </a:solidFill>
                <a:ea typeface="Ebrima"/>
                <a:cs typeface="Ebrima"/>
              </a:rPr>
              <a:t>   от соблюдения  этих простых условий</a:t>
            </a:r>
            <a:r>
              <a:rPr lang="ru-RU" b="1">
                <a:solidFill>
                  <a:srgbClr val="FF0000"/>
                </a:solidFill>
                <a:latin typeface="Times New Roman" pitchFamily="18" charset="0"/>
                <a:ea typeface="Ebrima"/>
                <a:cs typeface="Ebrima"/>
              </a:rPr>
              <a:t>.</a:t>
            </a:r>
          </a:p>
          <a:p>
            <a:pPr marL="342900" indent="-342900"/>
            <a:endParaRPr lang="ru-RU">
              <a:solidFill>
                <a:srgbClr val="000000"/>
              </a:solidFill>
              <a:latin typeface="Times New Roman" pitchFamily="18" charset="0"/>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Rectangle 4"/>
          <p:cNvSpPr>
            <a:spLocks noChangeArrowheads="1"/>
          </p:cNvSpPr>
          <p:nvPr/>
        </p:nvSpPr>
        <p:spPr bwMode="auto">
          <a:xfrm>
            <a:off x="852488" y="457200"/>
            <a:ext cx="8291512" cy="1006475"/>
          </a:xfrm>
          <a:prstGeom prst="rect">
            <a:avLst/>
          </a:prstGeom>
          <a:noFill/>
          <a:ln w="9525">
            <a:noFill/>
            <a:miter lim="800000"/>
            <a:headEnd/>
            <a:tailEnd/>
          </a:ln>
        </p:spPr>
        <p:txBody>
          <a:bodyPr>
            <a:spAutoFit/>
          </a:bodyPr>
          <a:lstStyle/>
          <a:p>
            <a:pPr algn="ctr"/>
            <a:r>
              <a:rPr lang="ru-RU" b="1">
                <a:solidFill>
                  <a:srgbClr val="B00000"/>
                </a:solidFill>
                <a:latin typeface="Times New Roman" pitchFamily="18" charset="0"/>
              </a:rPr>
              <a:t>    </a:t>
            </a:r>
            <a:r>
              <a:rPr lang="ru-RU" b="1">
                <a:solidFill>
                  <a:srgbClr val="B00000"/>
                </a:solidFill>
              </a:rPr>
              <a:t>Элементы здоровьесберегающих технологий в структуре         урока</a:t>
            </a:r>
          </a:p>
          <a:p>
            <a:pPr algn="ctr"/>
            <a:endParaRPr lang="ru-RU" b="1">
              <a:solidFill>
                <a:srgbClr val="B00000"/>
              </a:solidFill>
            </a:endParaRPr>
          </a:p>
        </p:txBody>
      </p:sp>
      <p:sp>
        <p:nvSpPr>
          <p:cNvPr id="19458" name="Rectangle 5"/>
          <p:cNvSpPr>
            <a:spLocks noChangeArrowheads="1"/>
          </p:cNvSpPr>
          <p:nvPr/>
        </p:nvSpPr>
        <p:spPr bwMode="auto">
          <a:xfrm>
            <a:off x="304800" y="1143000"/>
            <a:ext cx="8229600" cy="4938713"/>
          </a:xfrm>
          <a:prstGeom prst="rect">
            <a:avLst/>
          </a:prstGeom>
          <a:noFill/>
          <a:ln w="9525">
            <a:noFill/>
            <a:miter lim="800000"/>
            <a:headEnd/>
            <a:tailEnd/>
          </a:ln>
        </p:spPr>
        <p:txBody>
          <a:bodyPr>
            <a:spAutoFit/>
          </a:bodyPr>
          <a:lstStyle/>
          <a:p>
            <a:pPr>
              <a:buFontTx/>
              <a:buChar char="•"/>
            </a:pPr>
            <a:endParaRPr lang="ru-RU" sz="1800"/>
          </a:p>
          <a:p>
            <a:pPr>
              <a:buFontTx/>
              <a:buChar char="•"/>
            </a:pPr>
            <a:r>
              <a:rPr lang="ru-RU"/>
              <a:t>  положительный эмоциональный настрой на уроке;</a:t>
            </a:r>
          </a:p>
          <a:p>
            <a:pPr>
              <a:buFontTx/>
              <a:buChar char="•"/>
            </a:pPr>
            <a:r>
              <a:rPr lang="ru-RU"/>
              <a:t>  оптимальный темп ведения урока; </a:t>
            </a:r>
          </a:p>
          <a:p>
            <a:pPr>
              <a:buFontTx/>
              <a:buChar char="•"/>
            </a:pPr>
            <a:r>
              <a:rPr lang="ru-RU"/>
              <a:t>  подача материала доступным рациональным способом;</a:t>
            </a:r>
          </a:p>
          <a:p>
            <a:pPr>
              <a:buFontTx/>
              <a:buChar char="•"/>
            </a:pPr>
            <a:r>
              <a:rPr lang="ru-RU"/>
              <a:t>  наглядность;</a:t>
            </a:r>
          </a:p>
          <a:p>
            <a:pPr>
              <a:buFontTx/>
              <a:buChar char="•"/>
            </a:pPr>
            <a:r>
              <a:rPr lang="ru-RU"/>
              <a:t>  смена видов деятельности ( читаю, слушаю, говорю, думаю, рассуждаю, пишу и т. п.);</a:t>
            </a:r>
          </a:p>
          <a:p>
            <a:pPr>
              <a:buFontTx/>
              <a:buChar char="•"/>
            </a:pPr>
            <a:r>
              <a:rPr lang="ru-RU"/>
              <a:t>  физкультминутки, динамические паузы;</a:t>
            </a:r>
          </a:p>
          <a:p>
            <a:pPr>
              <a:buFontTx/>
              <a:buChar char="•"/>
            </a:pPr>
            <a:r>
              <a:rPr lang="ru-RU">
                <a:solidFill>
                  <a:srgbClr val="000000"/>
                </a:solidFill>
              </a:rPr>
              <a:t>  дифференцированный подход в обучении;</a:t>
            </a:r>
          </a:p>
          <a:p>
            <a:pPr>
              <a:buFontTx/>
              <a:buChar char="•"/>
            </a:pPr>
            <a:r>
              <a:rPr lang="ru-RU">
                <a:solidFill>
                  <a:srgbClr val="000000"/>
                </a:solidFill>
              </a:rPr>
              <a:t>  групповая работа, работа в парах;</a:t>
            </a:r>
          </a:p>
          <a:p>
            <a:pPr>
              <a:buFontTx/>
              <a:buChar char="•"/>
            </a:pPr>
            <a:r>
              <a:rPr lang="ru-RU">
                <a:solidFill>
                  <a:srgbClr val="000000"/>
                </a:solidFill>
              </a:rPr>
              <a:t>  игровые моменты;</a:t>
            </a:r>
          </a:p>
          <a:p>
            <a:pPr>
              <a:buFontTx/>
              <a:buChar char="•"/>
            </a:pPr>
            <a:r>
              <a:rPr lang="ru-RU">
                <a:solidFill>
                  <a:srgbClr val="000000"/>
                </a:solidFill>
              </a:rPr>
              <a:t>  гимнастика;</a:t>
            </a:r>
          </a:p>
          <a:p>
            <a:pPr>
              <a:buFontTx/>
              <a:buChar char="•"/>
            </a:pPr>
            <a:r>
              <a:rPr lang="ru-RU">
                <a:solidFill>
                  <a:srgbClr val="000000"/>
                </a:solidFill>
              </a:rPr>
              <a:t>  точечный массаж; </a:t>
            </a:r>
          </a:p>
          <a:p>
            <a:pPr>
              <a:buFontTx/>
              <a:buChar char="•"/>
            </a:pPr>
            <a:r>
              <a:rPr lang="ru-RU">
                <a:solidFill>
                  <a:srgbClr val="000000"/>
                </a:solidFill>
              </a:rPr>
              <a:t>  пальчиковые игры;</a:t>
            </a:r>
          </a:p>
          <a:p>
            <a:pPr>
              <a:buFontTx/>
              <a:buChar char="•"/>
            </a:pPr>
            <a:r>
              <a:rPr lang="ru-RU">
                <a:solidFill>
                  <a:srgbClr val="000000"/>
                </a:solidFill>
              </a:rPr>
              <a:t> воспитательные моменты на уроке.</a:t>
            </a:r>
          </a:p>
          <a:p>
            <a:pPr>
              <a:buFontTx/>
              <a:buChar char="•"/>
            </a:pPr>
            <a:endParaRPr lang="ru-RU">
              <a:latin typeface="Times New Roman" pitchFamily="18" charset="0"/>
            </a:endParaRPr>
          </a:p>
        </p:txBody>
      </p:sp>
      <p:pic>
        <p:nvPicPr>
          <p:cNvPr id="19459" name="Picture 8" descr="IMG_20180525_105138"/>
          <p:cNvPicPr>
            <a:picLocks noChangeAspect="1" noChangeArrowheads="1"/>
          </p:cNvPicPr>
          <p:nvPr/>
        </p:nvPicPr>
        <p:blipFill>
          <a:blip r:embed="rId2"/>
          <a:srcRect/>
          <a:stretch>
            <a:fillRect/>
          </a:stretch>
        </p:blipFill>
        <p:spPr bwMode="auto">
          <a:xfrm>
            <a:off x="5257800" y="3071813"/>
            <a:ext cx="3657600" cy="335756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Rectangle 3"/>
          <p:cNvSpPr>
            <a:spLocks noGrp="1" noChangeArrowheads="1"/>
          </p:cNvSpPr>
          <p:nvPr>
            <p:ph type="body" idx="1"/>
          </p:nvPr>
        </p:nvSpPr>
        <p:spPr>
          <a:xfrm>
            <a:off x="1371600" y="304800"/>
            <a:ext cx="7467600" cy="5135563"/>
          </a:xfrm>
        </p:spPr>
        <p:txBody>
          <a:bodyPr/>
          <a:lstStyle/>
          <a:p>
            <a:pPr>
              <a:lnSpc>
                <a:spcPct val="90000"/>
              </a:lnSpc>
              <a:buFontTx/>
              <a:buNone/>
            </a:pPr>
            <a:r>
              <a:rPr lang="ru-RU" sz="1800" b="1" i="1" smtClean="0"/>
              <a:t>		</a:t>
            </a:r>
            <a:r>
              <a:rPr lang="ru-RU" sz="2000" b="1" smtClean="0">
                <a:solidFill>
                  <a:srgbClr val="CC0000"/>
                </a:solidFill>
              </a:rPr>
              <a:t>Рациональная организация урока</a:t>
            </a:r>
            <a:r>
              <a:rPr lang="ru-RU" sz="2000" smtClean="0"/>
              <a:t> – важная составная часть здоровьесберегающей работы. Чередование  видов учебной деятельности: опрос учащихся, письмо, чтение, слушание, рассказ, рассматривание наглядных пособий, использование компьютерных технологий, ответы на вопросы, практические занятия и др.</a:t>
            </a:r>
          </a:p>
          <a:p>
            <a:pPr>
              <a:lnSpc>
                <a:spcPct val="80000"/>
              </a:lnSpc>
              <a:buFontTx/>
              <a:buNone/>
            </a:pPr>
            <a:r>
              <a:rPr lang="ru-RU" sz="2000" smtClean="0"/>
              <a:t> </a:t>
            </a:r>
          </a:p>
          <a:p>
            <a:pPr>
              <a:lnSpc>
                <a:spcPct val="80000"/>
              </a:lnSpc>
              <a:buFontTx/>
              <a:buNone/>
            </a:pPr>
            <a:r>
              <a:rPr lang="ru-RU" sz="1800" b="1" i="1" smtClean="0"/>
              <a:t>		</a:t>
            </a:r>
            <a:endParaRPr lang="ru-RU" sz="2000" b="1" smtClean="0">
              <a:solidFill>
                <a:srgbClr val="00B050"/>
              </a:solidFill>
              <a:latin typeface="Times New Roman" pitchFamily="18" charset="0"/>
            </a:endParaRPr>
          </a:p>
        </p:txBody>
      </p:sp>
      <p:pic>
        <p:nvPicPr>
          <p:cNvPr id="20482" name="Picture 4" descr="IMG_20190129_095838"/>
          <p:cNvPicPr>
            <a:picLocks noChangeAspect="1" noChangeArrowheads="1"/>
          </p:cNvPicPr>
          <p:nvPr/>
        </p:nvPicPr>
        <p:blipFill>
          <a:blip r:embed="rId2"/>
          <a:srcRect/>
          <a:stretch>
            <a:fillRect/>
          </a:stretch>
        </p:blipFill>
        <p:spPr bwMode="auto">
          <a:xfrm>
            <a:off x="457200" y="2362200"/>
            <a:ext cx="3208338" cy="3706813"/>
          </a:xfrm>
          <a:prstGeom prst="rect">
            <a:avLst/>
          </a:prstGeom>
          <a:noFill/>
          <a:ln w="9525">
            <a:noFill/>
            <a:miter lim="800000"/>
            <a:headEnd/>
            <a:tailEnd/>
          </a:ln>
        </p:spPr>
      </p:pic>
      <p:pic>
        <p:nvPicPr>
          <p:cNvPr id="20483" name="Picture 7" descr="IMG_20190222_095811"/>
          <p:cNvPicPr>
            <a:picLocks noChangeAspect="1" noChangeArrowheads="1"/>
          </p:cNvPicPr>
          <p:nvPr/>
        </p:nvPicPr>
        <p:blipFill>
          <a:blip r:embed="rId3"/>
          <a:srcRect/>
          <a:stretch>
            <a:fillRect/>
          </a:stretch>
        </p:blipFill>
        <p:spPr bwMode="auto">
          <a:xfrm>
            <a:off x="5410200" y="1981200"/>
            <a:ext cx="3048000" cy="36290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Заголовок 1"/>
          <p:cNvSpPr>
            <a:spLocks noGrp="1"/>
          </p:cNvSpPr>
          <p:nvPr>
            <p:ph type="title" idx="4294967295"/>
          </p:nvPr>
        </p:nvSpPr>
        <p:spPr>
          <a:xfrm>
            <a:off x="457200" y="304800"/>
            <a:ext cx="8229600" cy="563563"/>
          </a:xfrm>
        </p:spPr>
        <p:txBody>
          <a:bodyPr/>
          <a:lstStyle/>
          <a:p>
            <a:pPr eaLnBrk="1" hangingPunct="1"/>
            <a:r>
              <a:rPr lang="ru-RU" sz="4000" b="1" smtClean="0">
                <a:solidFill>
                  <a:srgbClr val="C00000"/>
                </a:solidFill>
              </a:rPr>
              <a:t/>
            </a:r>
            <a:br>
              <a:rPr lang="ru-RU" sz="4000" b="1" smtClean="0">
                <a:solidFill>
                  <a:srgbClr val="C00000"/>
                </a:solidFill>
              </a:rPr>
            </a:br>
            <a:r>
              <a:rPr lang="ru-RU" sz="2000" b="1" smtClean="0">
                <a:solidFill>
                  <a:srgbClr val="FF0000"/>
                </a:solidFill>
              </a:rPr>
              <a:t>Пальчиковые игры могут помочь:</a:t>
            </a:r>
            <a:r>
              <a:rPr lang="ru-RU" sz="2000" smtClean="0"/>
              <a:t/>
            </a:r>
            <a:br>
              <a:rPr lang="ru-RU" sz="2000" smtClean="0"/>
            </a:br>
            <a:endParaRPr lang="ru-RU" sz="2000" smtClean="0"/>
          </a:p>
        </p:txBody>
      </p:sp>
      <p:sp>
        <p:nvSpPr>
          <p:cNvPr id="21506" name="Содержимое 2"/>
          <p:cNvSpPr>
            <a:spLocks noGrp="1"/>
          </p:cNvSpPr>
          <p:nvPr>
            <p:ph idx="4294967295"/>
          </p:nvPr>
        </p:nvSpPr>
        <p:spPr>
          <a:xfrm>
            <a:off x="304800" y="1600200"/>
            <a:ext cx="4343400" cy="4343400"/>
          </a:xfrm>
        </p:spPr>
        <p:txBody>
          <a:bodyPr/>
          <a:lstStyle/>
          <a:p>
            <a:pPr eaLnBrk="1" hangingPunct="1">
              <a:lnSpc>
                <a:spcPct val="90000"/>
              </a:lnSpc>
            </a:pPr>
            <a:r>
              <a:rPr lang="ru-RU" sz="2000" smtClean="0"/>
              <a:t>подготовить руку к письму;</a:t>
            </a:r>
          </a:p>
          <a:p>
            <a:pPr eaLnBrk="1" hangingPunct="1">
              <a:lnSpc>
                <a:spcPct val="90000"/>
              </a:lnSpc>
            </a:pPr>
            <a:r>
              <a:rPr lang="ru-RU" sz="2000" smtClean="0"/>
              <a:t>развить внимание, терпение;</a:t>
            </a:r>
          </a:p>
          <a:p>
            <a:pPr eaLnBrk="1" hangingPunct="1">
              <a:lnSpc>
                <a:spcPct val="90000"/>
              </a:lnSpc>
            </a:pPr>
            <a:r>
              <a:rPr lang="ru-RU" sz="2000" smtClean="0"/>
              <a:t>стимулировать фантазию;</a:t>
            </a:r>
          </a:p>
          <a:p>
            <a:pPr eaLnBrk="1" hangingPunct="1">
              <a:lnSpc>
                <a:spcPct val="90000"/>
              </a:lnSpc>
            </a:pPr>
            <a:r>
              <a:rPr lang="ru-RU" sz="2000" smtClean="0"/>
              <a:t>активизировать работу мозга;</a:t>
            </a:r>
          </a:p>
          <a:p>
            <a:pPr eaLnBrk="1" hangingPunct="1">
              <a:lnSpc>
                <a:spcPct val="90000"/>
              </a:lnSpc>
            </a:pPr>
            <a:r>
              <a:rPr lang="ru-RU" sz="2000" smtClean="0"/>
              <a:t>научиться управлять своим телом.</a:t>
            </a:r>
          </a:p>
          <a:p>
            <a:pPr eaLnBrk="1" hangingPunct="1">
              <a:lnSpc>
                <a:spcPct val="90000"/>
              </a:lnSpc>
            </a:pPr>
            <a:endParaRPr lang="ru-RU" sz="2000" smtClean="0"/>
          </a:p>
          <a:p>
            <a:pPr eaLnBrk="1" hangingPunct="1">
              <a:lnSpc>
                <a:spcPct val="90000"/>
              </a:lnSpc>
              <a:buFontTx/>
              <a:buNone/>
            </a:pPr>
            <a:r>
              <a:rPr lang="ru-RU" sz="2000" b="1" smtClean="0"/>
              <a:t>Виды пальчиковой гимнастики</a:t>
            </a:r>
            <a:r>
              <a:rPr lang="ru-RU" sz="2000" smtClean="0"/>
              <a:t>:</a:t>
            </a:r>
          </a:p>
          <a:p>
            <a:pPr eaLnBrk="1" hangingPunct="1">
              <a:lnSpc>
                <a:spcPct val="90000"/>
              </a:lnSpc>
            </a:pPr>
            <a:r>
              <a:rPr lang="ru-RU" sz="2000" smtClean="0"/>
              <a:t>массаж рук;</a:t>
            </a:r>
          </a:p>
          <a:p>
            <a:pPr eaLnBrk="1" hangingPunct="1">
              <a:lnSpc>
                <a:spcPct val="90000"/>
              </a:lnSpc>
            </a:pPr>
            <a:r>
              <a:rPr lang="ru-RU" sz="2000" smtClean="0"/>
              <a:t>игры с пальчиками;</a:t>
            </a:r>
          </a:p>
          <a:p>
            <a:pPr eaLnBrk="1" hangingPunct="1">
              <a:lnSpc>
                <a:spcPct val="90000"/>
              </a:lnSpc>
            </a:pPr>
            <a:r>
              <a:rPr lang="ru-RU" sz="2000" smtClean="0"/>
              <a:t>игры с предметами.</a:t>
            </a:r>
          </a:p>
          <a:p>
            <a:pPr eaLnBrk="1" hangingPunct="1">
              <a:buFontTx/>
              <a:buNone/>
            </a:pPr>
            <a:endParaRPr lang="ru-RU" sz="2000" b="1" smtClean="0">
              <a:solidFill>
                <a:srgbClr val="00B050"/>
              </a:solidFill>
              <a:latin typeface="Times New Roman" pitchFamily="18" charset="0"/>
            </a:endParaRPr>
          </a:p>
          <a:p>
            <a:pPr eaLnBrk="1" hangingPunct="1">
              <a:buFontTx/>
              <a:buNone/>
            </a:pPr>
            <a:endParaRPr lang="ru-RU" sz="2000" b="1" smtClean="0">
              <a:solidFill>
                <a:srgbClr val="00B050"/>
              </a:solidFill>
            </a:endParaRPr>
          </a:p>
          <a:p>
            <a:pPr eaLnBrk="1" hangingPunct="1">
              <a:buFontTx/>
              <a:buNone/>
            </a:pPr>
            <a:endParaRPr lang="ru-RU" sz="1400" b="1" smtClean="0">
              <a:solidFill>
                <a:srgbClr val="00B050"/>
              </a:solidFill>
            </a:endParaRPr>
          </a:p>
        </p:txBody>
      </p:sp>
      <p:pic>
        <p:nvPicPr>
          <p:cNvPr id="21507" name="Picture 9" descr="IMG-20190125-WA0029"/>
          <p:cNvPicPr>
            <a:picLocks noChangeAspect="1" noChangeArrowheads="1"/>
          </p:cNvPicPr>
          <p:nvPr/>
        </p:nvPicPr>
        <p:blipFill>
          <a:blip r:embed="rId2"/>
          <a:srcRect/>
          <a:stretch>
            <a:fillRect/>
          </a:stretch>
        </p:blipFill>
        <p:spPr bwMode="auto">
          <a:xfrm>
            <a:off x="4648200" y="3962400"/>
            <a:ext cx="3886200" cy="2705100"/>
          </a:xfrm>
          <a:prstGeom prst="rect">
            <a:avLst/>
          </a:prstGeom>
          <a:noFill/>
          <a:ln w="9525">
            <a:noFill/>
            <a:miter lim="800000"/>
            <a:headEnd/>
            <a:tailEnd/>
          </a:ln>
        </p:spPr>
      </p:pic>
      <p:pic>
        <p:nvPicPr>
          <p:cNvPr id="21508" name="Picture 5" descr="IMG-20190125-WA0014"/>
          <p:cNvPicPr>
            <a:picLocks noChangeAspect="1" noChangeArrowheads="1"/>
          </p:cNvPicPr>
          <p:nvPr/>
        </p:nvPicPr>
        <p:blipFill>
          <a:blip r:embed="rId3"/>
          <a:srcRect/>
          <a:stretch>
            <a:fillRect/>
          </a:stretch>
        </p:blipFill>
        <p:spPr bwMode="auto">
          <a:xfrm>
            <a:off x="4724400" y="914400"/>
            <a:ext cx="3733800" cy="27813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Оформление по умолчанию">
  <a:themeElements>
    <a:clrScheme name="Оформление по умолчанию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Оформление по умолчанию">
      <a:majorFont>
        <a:latin typeface="Arial"/>
        <a:ea typeface=""/>
        <a:cs typeface=""/>
      </a:majorFont>
      <a:minorFont>
        <a:latin typeface="Arial"/>
        <a:ea typeface=""/>
        <a:cs typeface=""/>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Оформление по умолчанию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Оформление по умолчанию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Оформление по умолчанию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Оформление по умолчанию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Оформление по умолчанию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Оформление по умолчанию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Оформление по умолчанию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Оформление по умолчанию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Оформление по умолчанию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Оформление по умолчанию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Оформление по умолчанию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Оформление по умолчанию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docProps/app.xml><?xml version="1.0" encoding="utf-8"?>
<Properties xmlns="http://schemas.openxmlformats.org/officeDocument/2006/extended-properties" xmlns:vt="http://schemas.openxmlformats.org/officeDocument/2006/docPropsVTypes">
  <Template/>
  <TotalTime>1870</TotalTime>
  <Words>849</Words>
  <Application>Microsoft Office PowerPoint</Application>
  <PresentationFormat>Экран (4:3)</PresentationFormat>
  <Paragraphs>128</Paragraphs>
  <Slides>17</Slides>
  <Notes>0</Notes>
  <HiddenSlides>0</HiddenSlides>
  <MMClips>0</MMClips>
  <ScaleCrop>false</ScaleCrop>
  <HeadingPairs>
    <vt:vector size="6" baseType="variant">
      <vt:variant>
        <vt:lpstr>Использованные шрифты</vt:lpstr>
      </vt:variant>
      <vt:variant>
        <vt:i4>5</vt:i4>
      </vt:variant>
      <vt:variant>
        <vt:lpstr>Шаблон оформления</vt:lpstr>
      </vt:variant>
      <vt:variant>
        <vt:i4>2</vt:i4>
      </vt:variant>
      <vt:variant>
        <vt:lpstr>Заголовки слайдов</vt:lpstr>
      </vt:variant>
      <vt:variant>
        <vt:i4>17</vt:i4>
      </vt:variant>
    </vt:vector>
  </HeadingPairs>
  <TitlesOfParts>
    <vt:vector size="24" baseType="lpstr">
      <vt:lpstr>Arial</vt:lpstr>
      <vt:lpstr>Calibri</vt:lpstr>
      <vt:lpstr>Times New Roman</vt:lpstr>
      <vt:lpstr>Ebrima</vt:lpstr>
      <vt:lpstr>Wingdings</vt:lpstr>
      <vt:lpstr>Оформление по умолчанию</vt:lpstr>
      <vt:lpstr>Оформление по умолчанию</vt:lpstr>
      <vt:lpstr>        Школа неограниченных возможностей:  работаем с детьми с ОВЗ.  Тема:  Реализация системы мероприятий по сохранению и укреплению здоровья обучающихся в учебно-воспитательном процессе.                                                                           </vt:lpstr>
      <vt:lpstr>Слайд 2</vt:lpstr>
      <vt:lpstr>Слайд 3</vt:lpstr>
      <vt:lpstr>Слайд 4</vt:lpstr>
      <vt:lpstr>Слайд 5</vt:lpstr>
      <vt:lpstr>Слайд 6</vt:lpstr>
      <vt:lpstr>Слайд 7</vt:lpstr>
      <vt:lpstr>Слайд 8</vt:lpstr>
      <vt:lpstr> Пальчиковые игры могут помочь: </vt:lpstr>
      <vt:lpstr>Слайд 10</vt:lpstr>
      <vt:lpstr>Физкультурные минутки помогают:</vt:lpstr>
      <vt:lpstr>Слайд 12</vt:lpstr>
      <vt:lpstr>Слайд 13</vt:lpstr>
      <vt:lpstr>Слайд 14</vt:lpstr>
      <vt:lpstr>Слайд 15</vt:lpstr>
      <vt:lpstr>Литература:</vt:lpstr>
      <vt:lpstr>Слайд 17</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subject>биология</dc:subject>
  <dc:creator>Стрелкова Н.</dc:creator>
  <cp:lastModifiedBy>Н</cp:lastModifiedBy>
  <cp:revision>200</cp:revision>
  <cp:lastPrinted>1601-01-01T00:00:00Z</cp:lastPrinted>
  <dcterms:created xsi:type="dcterms:W3CDTF">1601-01-01T00:00:00Z</dcterms:created>
  <dcterms:modified xsi:type="dcterms:W3CDTF">2019-11-22T04:24:15Z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NXPowerLiteLastOptimized">
    <vt:lpwstr>790775</vt:lpwstr>
  </property>
  <property fmtid="{D5CDD505-2E9C-101B-9397-08002B2CF9AE}" pid="3" name="NXPowerLiteSettings">
    <vt:lpwstr>F6000400038000</vt:lpwstr>
  </property>
  <property fmtid="{D5CDD505-2E9C-101B-9397-08002B2CF9AE}" pid="4" name="NXPowerLiteVersion">
    <vt:lpwstr>D4.3.1</vt:lpwstr>
  </property>
  <property fmtid="{D5CDD505-2E9C-101B-9397-08002B2CF9AE}" pid="5" name="Version">
    <vt:i4>1</vt:i4>
  </property>
</Properties>
</file>