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1" r:id="rId2"/>
    <p:sldId id="277" r:id="rId3"/>
    <p:sldId id="265" r:id="rId4"/>
    <p:sldId id="266" r:id="rId5"/>
    <p:sldId id="267" r:id="rId6"/>
    <p:sldId id="268" r:id="rId7"/>
    <p:sldId id="270" r:id="rId8"/>
    <p:sldId id="276" r:id="rId9"/>
    <p:sldId id="260" r:id="rId10"/>
  </p:sldIdLst>
  <p:sldSz cx="9144000" cy="6858000" type="screen4x3"/>
  <p:notesSz cx="6858000" cy="9144000"/>
  <p:embeddedFontLst>
    <p:embeddedFont>
      <p:font typeface="Calibri" pitchFamily="34" charset="0"/>
      <p:regular r:id="rId11"/>
      <p:bold r:id="rId12"/>
      <p:italic r:id="rId13"/>
      <p:boldItalic r:id="rId14"/>
    </p:embeddedFont>
    <p:embeddedFont>
      <p:font typeface="Arial Narrow" charset="0"/>
      <p:regular r:id="rId15"/>
      <p:bold r:id="rId16"/>
      <p:italic r:id="rId17"/>
      <p:boldItalic r:id="rId18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0000"/>
    <a:srgbClr val="660066"/>
    <a:srgbClr val="99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2" autoAdjust="0"/>
    <p:restoredTop sz="94660"/>
  </p:normalViewPr>
  <p:slideViewPr>
    <p:cSldViewPr>
      <p:cViewPr>
        <p:scale>
          <a:sx n="80" d="100"/>
          <a:sy n="80" d="100"/>
        </p:scale>
        <p:origin x="-100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6C2A2A-6050-402E-BAE9-8E3C44AD12DF}" type="doc">
      <dgm:prSet loTypeId="urn:microsoft.com/office/officeart/2005/8/layout/default" loCatId="list" qsTypeId="urn:microsoft.com/office/officeart/2005/8/quickstyle/simple1#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64F7FC3-6E7C-4C72-A3FA-225258E2A4F8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rgbClr val="FFFF00"/>
              </a:solidFill>
              <a:latin typeface="Arial Narrow" pitchFamily="34" charset="0"/>
            </a:rPr>
            <a:t>СИНКВЕЙН – </a:t>
          </a:r>
        </a:p>
        <a:p>
          <a:r>
            <a:rPr lang="ru-RU" b="1" dirty="0" smtClean="0">
              <a:solidFill>
                <a:srgbClr val="FFFF00"/>
              </a:solidFill>
              <a:latin typeface="Arial Narrow" pitchFamily="34" charset="0"/>
            </a:rPr>
            <a:t>ЗАГАДКА</a:t>
          </a:r>
          <a:endParaRPr lang="ru-RU" b="1" dirty="0">
            <a:solidFill>
              <a:srgbClr val="FFFF00"/>
            </a:solidFill>
            <a:latin typeface="Arial Narrow" pitchFamily="34" charset="0"/>
          </a:endParaRPr>
        </a:p>
      </dgm:t>
    </dgm:pt>
    <dgm:pt modelId="{7CCD0404-9901-4C8C-8E45-28889E4C7EDC}" type="parTrans" cxnId="{09F6AA46-A10F-49C6-8579-7F1B17FC638C}">
      <dgm:prSet/>
      <dgm:spPr/>
      <dgm:t>
        <a:bodyPr/>
        <a:lstStyle/>
        <a:p>
          <a:endParaRPr lang="ru-RU"/>
        </a:p>
      </dgm:t>
    </dgm:pt>
    <dgm:pt modelId="{062D7160-681B-49D6-9E43-D4A156557F65}" type="sibTrans" cxnId="{09F6AA46-A10F-49C6-8579-7F1B17FC638C}">
      <dgm:prSet/>
      <dgm:spPr/>
      <dgm:t>
        <a:bodyPr/>
        <a:lstStyle/>
        <a:p>
          <a:endParaRPr lang="ru-RU"/>
        </a:p>
      </dgm:t>
    </dgm:pt>
    <dgm:pt modelId="{AF653BD0-39AF-455E-98E0-41DD0B5C1A8D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rgbClr val="FFFF00"/>
              </a:solidFill>
              <a:latin typeface="Arial Narrow" pitchFamily="34" charset="0"/>
            </a:rPr>
            <a:t>СИНКВЕЙН -ТВОРЧЕСКИЙ РИСУНОК</a:t>
          </a:r>
          <a:endParaRPr lang="ru-RU" b="1" dirty="0">
            <a:solidFill>
              <a:srgbClr val="FFFF00"/>
            </a:solidFill>
            <a:latin typeface="Arial Narrow" pitchFamily="34" charset="0"/>
          </a:endParaRPr>
        </a:p>
      </dgm:t>
    </dgm:pt>
    <dgm:pt modelId="{CFD6D1F9-121C-472B-B36E-0A6F3CC06C98}" type="parTrans" cxnId="{FD85A8FC-E4DE-4B71-BCF4-C11708F419FF}">
      <dgm:prSet/>
      <dgm:spPr/>
      <dgm:t>
        <a:bodyPr/>
        <a:lstStyle/>
        <a:p>
          <a:endParaRPr lang="ru-RU"/>
        </a:p>
      </dgm:t>
    </dgm:pt>
    <dgm:pt modelId="{445E19AC-6401-4730-A036-445827AA3A02}" type="sibTrans" cxnId="{FD85A8FC-E4DE-4B71-BCF4-C11708F419FF}">
      <dgm:prSet/>
      <dgm:spPr/>
      <dgm:t>
        <a:bodyPr/>
        <a:lstStyle/>
        <a:p>
          <a:endParaRPr lang="ru-RU"/>
        </a:p>
      </dgm:t>
    </dgm:pt>
    <dgm:pt modelId="{0C66E4EA-8FCA-4B98-A9B5-DEBD66EAA9B5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rgbClr val="FFFF00"/>
              </a:solidFill>
              <a:latin typeface="Arial Narrow" pitchFamily="34" charset="0"/>
            </a:rPr>
            <a:t>СИНКВЕЙН </a:t>
          </a:r>
        </a:p>
        <a:p>
          <a:r>
            <a:rPr lang="ru-RU" b="1" dirty="0" smtClean="0">
              <a:solidFill>
                <a:srgbClr val="FFFF00"/>
              </a:solidFill>
              <a:latin typeface="Arial Narrow" pitchFamily="34" charset="0"/>
            </a:rPr>
            <a:t>ПО СЮЖЕТНЫМ КАРТИНКАМ</a:t>
          </a:r>
          <a:endParaRPr lang="ru-RU" b="1" dirty="0">
            <a:solidFill>
              <a:srgbClr val="FFFF00"/>
            </a:solidFill>
            <a:latin typeface="Arial Narrow" pitchFamily="34" charset="0"/>
          </a:endParaRPr>
        </a:p>
      </dgm:t>
    </dgm:pt>
    <dgm:pt modelId="{048819D3-D443-4D0B-81B0-A4E468170DE8}" type="parTrans" cxnId="{DA1E1DDE-DDFB-4705-B07D-1C06E34477CB}">
      <dgm:prSet/>
      <dgm:spPr/>
      <dgm:t>
        <a:bodyPr/>
        <a:lstStyle/>
        <a:p>
          <a:endParaRPr lang="ru-RU"/>
        </a:p>
      </dgm:t>
    </dgm:pt>
    <dgm:pt modelId="{4C5DD160-4C51-4E47-BA26-959FA4F1D893}" type="sibTrans" cxnId="{DA1E1DDE-DDFB-4705-B07D-1C06E34477CB}">
      <dgm:prSet/>
      <dgm:spPr/>
      <dgm:t>
        <a:bodyPr/>
        <a:lstStyle/>
        <a:p>
          <a:endParaRPr lang="ru-RU"/>
        </a:p>
      </dgm:t>
    </dgm:pt>
    <dgm:pt modelId="{A5854CEC-3E3C-4914-80AC-4274D79247E1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rgbClr val="FFFF00"/>
              </a:solidFill>
              <a:latin typeface="Arial Narrow" pitchFamily="34" charset="0"/>
            </a:rPr>
            <a:t>СИНКВЕЙН </a:t>
          </a:r>
        </a:p>
        <a:p>
          <a:r>
            <a:rPr lang="ru-RU" b="1" dirty="0" smtClean="0">
              <a:solidFill>
                <a:srgbClr val="FFFF00"/>
              </a:solidFill>
              <a:latin typeface="Arial Narrow" pitchFamily="34" charset="0"/>
            </a:rPr>
            <a:t>ПО РАССКАЗУ</a:t>
          </a:r>
          <a:endParaRPr lang="ru-RU" b="1" dirty="0">
            <a:solidFill>
              <a:srgbClr val="FFFF00"/>
            </a:solidFill>
            <a:latin typeface="Arial Narrow" pitchFamily="34" charset="0"/>
          </a:endParaRPr>
        </a:p>
      </dgm:t>
    </dgm:pt>
    <dgm:pt modelId="{165D7B30-CDC0-4B3E-B369-53E5A78F9E1E}" type="parTrans" cxnId="{E927CE14-64B4-497C-B3D6-54920E7B0796}">
      <dgm:prSet/>
      <dgm:spPr/>
      <dgm:t>
        <a:bodyPr/>
        <a:lstStyle/>
        <a:p>
          <a:endParaRPr lang="ru-RU"/>
        </a:p>
      </dgm:t>
    </dgm:pt>
    <dgm:pt modelId="{6A4BC199-D6DC-41E8-8F18-E87D98E5F296}" type="sibTrans" cxnId="{E927CE14-64B4-497C-B3D6-54920E7B0796}">
      <dgm:prSet/>
      <dgm:spPr/>
      <dgm:t>
        <a:bodyPr/>
        <a:lstStyle/>
        <a:p>
          <a:endParaRPr lang="ru-RU"/>
        </a:p>
      </dgm:t>
    </dgm:pt>
    <dgm:pt modelId="{03FE6C5F-3CC9-4CEC-AEF6-E0C2473EEF38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rgbClr val="FFFF00"/>
              </a:solidFill>
              <a:latin typeface="Arial Narrow" pitchFamily="34" charset="0"/>
            </a:rPr>
            <a:t>МУЗЫКАЛЬНЫЙ СИНКВЕЙН</a:t>
          </a:r>
          <a:endParaRPr lang="ru-RU" b="1" dirty="0">
            <a:solidFill>
              <a:srgbClr val="FFFF00"/>
            </a:solidFill>
            <a:latin typeface="Arial Narrow" pitchFamily="34" charset="0"/>
          </a:endParaRPr>
        </a:p>
      </dgm:t>
    </dgm:pt>
    <dgm:pt modelId="{ECA3C6AA-4F2F-411F-9E6D-F7CFDD97676A}" type="parTrans" cxnId="{C2B7F826-0396-42F8-BD25-E3F1FEA9AF46}">
      <dgm:prSet/>
      <dgm:spPr/>
      <dgm:t>
        <a:bodyPr/>
        <a:lstStyle/>
        <a:p>
          <a:endParaRPr lang="ru-RU"/>
        </a:p>
      </dgm:t>
    </dgm:pt>
    <dgm:pt modelId="{1C8CEC9D-39B1-42BE-9AD8-BEA1B0E36191}" type="sibTrans" cxnId="{C2B7F826-0396-42F8-BD25-E3F1FEA9AF46}">
      <dgm:prSet/>
      <dgm:spPr/>
      <dgm:t>
        <a:bodyPr/>
        <a:lstStyle/>
        <a:p>
          <a:endParaRPr lang="ru-RU"/>
        </a:p>
      </dgm:t>
    </dgm:pt>
    <dgm:pt modelId="{8523B2F4-F172-4FF9-A264-AFDA6E569554}" type="pres">
      <dgm:prSet presAssocID="{6D6C2A2A-6050-402E-BAE9-8E3C44AD12D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94CBA1-8025-4824-A5A5-C85A1CB44F18}" type="pres">
      <dgm:prSet presAssocID="{264F7FC3-6E7C-4C72-A3FA-225258E2A4F8}" presName="node" presStyleLbl="node1" presStyleIdx="0" presStyleCnt="5" custScaleX="1429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A699D8-0C20-4C52-BB22-78867BB6263C}" type="pres">
      <dgm:prSet presAssocID="{062D7160-681B-49D6-9E43-D4A156557F65}" presName="sibTrans" presStyleCnt="0"/>
      <dgm:spPr/>
    </dgm:pt>
    <dgm:pt modelId="{8BD3422C-361C-45A5-BC06-F7EF43D5155B}" type="pres">
      <dgm:prSet presAssocID="{AF653BD0-39AF-455E-98E0-41DD0B5C1A8D}" presName="node" presStyleLbl="node1" presStyleIdx="1" presStyleCnt="5" custScaleX="1446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5F72D4-07CD-43E2-869B-CA7FB6E72658}" type="pres">
      <dgm:prSet presAssocID="{445E19AC-6401-4730-A036-445827AA3A02}" presName="sibTrans" presStyleCnt="0"/>
      <dgm:spPr/>
    </dgm:pt>
    <dgm:pt modelId="{4C93885F-56A1-4915-8171-0834E3EB589C}" type="pres">
      <dgm:prSet presAssocID="{0C66E4EA-8FCA-4B98-A9B5-DEBD66EAA9B5}" presName="node" presStyleLbl="node1" presStyleIdx="2" presStyleCnt="5" custScaleX="1372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07B5B-4E21-44AD-9C64-81823E631592}" type="pres">
      <dgm:prSet presAssocID="{4C5DD160-4C51-4E47-BA26-959FA4F1D893}" presName="sibTrans" presStyleCnt="0"/>
      <dgm:spPr/>
    </dgm:pt>
    <dgm:pt modelId="{A7806B99-BFA8-4D63-8281-318AC5836210}" type="pres">
      <dgm:prSet presAssocID="{A5854CEC-3E3C-4914-80AC-4274D79247E1}" presName="node" presStyleLbl="node1" presStyleIdx="3" presStyleCnt="5" custScaleX="1418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B06524-979E-4DB2-8C42-E9E460CA06EF}" type="pres">
      <dgm:prSet presAssocID="{6A4BC199-D6DC-41E8-8F18-E87D98E5F296}" presName="sibTrans" presStyleCnt="0"/>
      <dgm:spPr/>
    </dgm:pt>
    <dgm:pt modelId="{433C387E-03F9-4CD8-9B73-A3383552AA75}" type="pres">
      <dgm:prSet presAssocID="{03FE6C5F-3CC9-4CEC-AEF6-E0C2473EEF38}" presName="node" presStyleLbl="node1" presStyleIdx="4" presStyleCnt="5" custScaleX="1472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555CF9-B40E-4F6E-8F46-910759C4ACC9}" type="presOf" srcId="{03FE6C5F-3CC9-4CEC-AEF6-E0C2473EEF38}" destId="{433C387E-03F9-4CD8-9B73-A3383552AA75}" srcOrd="0" destOrd="0" presId="urn:microsoft.com/office/officeart/2005/8/layout/default"/>
    <dgm:cxn modelId="{09F6AA46-A10F-49C6-8579-7F1B17FC638C}" srcId="{6D6C2A2A-6050-402E-BAE9-8E3C44AD12DF}" destId="{264F7FC3-6E7C-4C72-A3FA-225258E2A4F8}" srcOrd="0" destOrd="0" parTransId="{7CCD0404-9901-4C8C-8E45-28889E4C7EDC}" sibTransId="{062D7160-681B-49D6-9E43-D4A156557F65}"/>
    <dgm:cxn modelId="{DA1E1DDE-DDFB-4705-B07D-1C06E34477CB}" srcId="{6D6C2A2A-6050-402E-BAE9-8E3C44AD12DF}" destId="{0C66E4EA-8FCA-4B98-A9B5-DEBD66EAA9B5}" srcOrd="2" destOrd="0" parTransId="{048819D3-D443-4D0B-81B0-A4E468170DE8}" sibTransId="{4C5DD160-4C51-4E47-BA26-959FA4F1D893}"/>
    <dgm:cxn modelId="{0A1501D2-20AD-474D-BCEE-64CDB709AD8F}" type="presOf" srcId="{264F7FC3-6E7C-4C72-A3FA-225258E2A4F8}" destId="{1D94CBA1-8025-4824-A5A5-C85A1CB44F18}" srcOrd="0" destOrd="0" presId="urn:microsoft.com/office/officeart/2005/8/layout/default"/>
    <dgm:cxn modelId="{7531F300-A7A0-44E3-BEDA-F676305C03CB}" type="presOf" srcId="{0C66E4EA-8FCA-4B98-A9B5-DEBD66EAA9B5}" destId="{4C93885F-56A1-4915-8171-0834E3EB589C}" srcOrd="0" destOrd="0" presId="urn:microsoft.com/office/officeart/2005/8/layout/default"/>
    <dgm:cxn modelId="{C2B7F826-0396-42F8-BD25-E3F1FEA9AF46}" srcId="{6D6C2A2A-6050-402E-BAE9-8E3C44AD12DF}" destId="{03FE6C5F-3CC9-4CEC-AEF6-E0C2473EEF38}" srcOrd="4" destOrd="0" parTransId="{ECA3C6AA-4F2F-411F-9E6D-F7CFDD97676A}" sibTransId="{1C8CEC9D-39B1-42BE-9AD8-BEA1B0E36191}"/>
    <dgm:cxn modelId="{29D1B70E-D82E-4429-8892-3BCFEE54F602}" type="presOf" srcId="{AF653BD0-39AF-455E-98E0-41DD0B5C1A8D}" destId="{8BD3422C-361C-45A5-BC06-F7EF43D5155B}" srcOrd="0" destOrd="0" presId="urn:microsoft.com/office/officeart/2005/8/layout/default"/>
    <dgm:cxn modelId="{7F21149C-0B0E-4ECC-A898-9FBB37F04D2F}" type="presOf" srcId="{6D6C2A2A-6050-402E-BAE9-8E3C44AD12DF}" destId="{8523B2F4-F172-4FF9-A264-AFDA6E569554}" srcOrd="0" destOrd="0" presId="urn:microsoft.com/office/officeart/2005/8/layout/default"/>
    <dgm:cxn modelId="{E927CE14-64B4-497C-B3D6-54920E7B0796}" srcId="{6D6C2A2A-6050-402E-BAE9-8E3C44AD12DF}" destId="{A5854CEC-3E3C-4914-80AC-4274D79247E1}" srcOrd="3" destOrd="0" parTransId="{165D7B30-CDC0-4B3E-B369-53E5A78F9E1E}" sibTransId="{6A4BC199-D6DC-41E8-8F18-E87D98E5F296}"/>
    <dgm:cxn modelId="{135F9DDF-C35C-45C5-BE0C-EBE544B24A7C}" type="presOf" srcId="{A5854CEC-3E3C-4914-80AC-4274D79247E1}" destId="{A7806B99-BFA8-4D63-8281-318AC5836210}" srcOrd="0" destOrd="0" presId="urn:microsoft.com/office/officeart/2005/8/layout/default"/>
    <dgm:cxn modelId="{FD85A8FC-E4DE-4B71-BCF4-C11708F419FF}" srcId="{6D6C2A2A-6050-402E-BAE9-8E3C44AD12DF}" destId="{AF653BD0-39AF-455E-98E0-41DD0B5C1A8D}" srcOrd="1" destOrd="0" parTransId="{CFD6D1F9-121C-472B-B36E-0A6F3CC06C98}" sibTransId="{445E19AC-6401-4730-A036-445827AA3A02}"/>
    <dgm:cxn modelId="{C6D8D8D4-AC6D-4E89-9F8E-F3AE097146C8}" type="presParOf" srcId="{8523B2F4-F172-4FF9-A264-AFDA6E569554}" destId="{1D94CBA1-8025-4824-A5A5-C85A1CB44F18}" srcOrd="0" destOrd="0" presId="urn:microsoft.com/office/officeart/2005/8/layout/default"/>
    <dgm:cxn modelId="{EB1BDD1D-4FED-44D6-8C50-2E632714AD63}" type="presParOf" srcId="{8523B2F4-F172-4FF9-A264-AFDA6E569554}" destId="{C2A699D8-0C20-4C52-BB22-78867BB6263C}" srcOrd="1" destOrd="0" presId="urn:microsoft.com/office/officeart/2005/8/layout/default"/>
    <dgm:cxn modelId="{15C0D6EB-D3F3-495C-A8AE-90C1E8990680}" type="presParOf" srcId="{8523B2F4-F172-4FF9-A264-AFDA6E569554}" destId="{8BD3422C-361C-45A5-BC06-F7EF43D5155B}" srcOrd="2" destOrd="0" presId="urn:microsoft.com/office/officeart/2005/8/layout/default"/>
    <dgm:cxn modelId="{BEF0157F-2D83-40FB-B927-3CDFC68A428B}" type="presParOf" srcId="{8523B2F4-F172-4FF9-A264-AFDA6E569554}" destId="{F15F72D4-07CD-43E2-869B-CA7FB6E72658}" srcOrd="3" destOrd="0" presId="urn:microsoft.com/office/officeart/2005/8/layout/default"/>
    <dgm:cxn modelId="{78B8E2AD-8823-4E4F-A1F7-8DE4E3D66428}" type="presParOf" srcId="{8523B2F4-F172-4FF9-A264-AFDA6E569554}" destId="{4C93885F-56A1-4915-8171-0834E3EB589C}" srcOrd="4" destOrd="0" presId="urn:microsoft.com/office/officeart/2005/8/layout/default"/>
    <dgm:cxn modelId="{6AD88D2D-4E50-4E8B-B26E-A0A03E32E029}" type="presParOf" srcId="{8523B2F4-F172-4FF9-A264-AFDA6E569554}" destId="{C1B07B5B-4E21-44AD-9C64-81823E631592}" srcOrd="5" destOrd="0" presId="urn:microsoft.com/office/officeart/2005/8/layout/default"/>
    <dgm:cxn modelId="{535CF310-1EAC-4FA1-98F7-8BFBCE5F652D}" type="presParOf" srcId="{8523B2F4-F172-4FF9-A264-AFDA6E569554}" destId="{A7806B99-BFA8-4D63-8281-318AC5836210}" srcOrd="6" destOrd="0" presId="urn:microsoft.com/office/officeart/2005/8/layout/default"/>
    <dgm:cxn modelId="{7A3612DC-27FA-49DE-933E-FFA2A5F8D014}" type="presParOf" srcId="{8523B2F4-F172-4FF9-A264-AFDA6E569554}" destId="{3AB06524-979E-4DB2-8C42-E9E460CA06EF}" srcOrd="7" destOrd="0" presId="urn:microsoft.com/office/officeart/2005/8/layout/default"/>
    <dgm:cxn modelId="{F1005186-FE27-4667-952A-5C37E28E78EF}" type="presParOf" srcId="{8523B2F4-F172-4FF9-A264-AFDA6E569554}" destId="{433C387E-03F9-4CD8-9B73-A3383552AA75}" srcOrd="8" destOrd="0" presId="urn:microsoft.com/office/officeart/2005/8/layout/default"/>
  </dgm:cxnLst>
  <dgm:bg/>
  <dgm:whole>
    <a:ln>
      <a:noFill/>
    </a:ln>
  </dgm:whole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charset="0"/>
              </a:defRPr>
            </a:lvl1pPr>
          </a:lstStyle>
          <a:p>
            <a:pPr>
              <a:defRPr/>
            </a:pPr>
            <a:fld id="{9039C860-97E3-4FA0-B523-C35F3B4FDFA6}" type="datetimeFigureOut">
              <a:rPr lang="ru-RU"/>
              <a:pPr>
                <a:defRPr/>
              </a:pPr>
              <a:t>29.09.2019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charset="0"/>
              </a:defRPr>
            </a:lvl1pPr>
          </a:lstStyle>
          <a:p>
            <a:pPr>
              <a:defRPr/>
            </a:pPr>
            <a:fld id="{30913E6D-BDF8-471F-A4F9-25EA37E31A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charset="0"/>
              </a:defRPr>
            </a:lvl1pPr>
          </a:lstStyle>
          <a:p>
            <a:pPr>
              <a:defRPr/>
            </a:pPr>
            <a:fld id="{8D62C9DF-4A92-44A3-AF2E-B5631BD750EA}" type="datetimeFigureOut">
              <a:rPr lang="ru-RU"/>
              <a:pPr>
                <a:defRPr/>
              </a:pPr>
              <a:t>29.09.2019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charset="0"/>
              </a:defRPr>
            </a:lvl1pPr>
          </a:lstStyle>
          <a:p>
            <a:pPr>
              <a:defRPr/>
            </a:pPr>
            <a:fld id="{52E71D92-8761-4418-A983-774703334C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charset="0"/>
              </a:defRPr>
            </a:lvl1pPr>
          </a:lstStyle>
          <a:p>
            <a:pPr>
              <a:defRPr/>
            </a:pPr>
            <a:fld id="{1E556FA5-3FA0-4D9D-BE22-D50D67FE64C3}" type="datetimeFigureOut">
              <a:rPr lang="ru-RU"/>
              <a:pPr>
                <a:defRPr/>
              </a:pPr>
              <a:t>29.09.2019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charset="0"/>
              </a:defRPr>
            </a:lvl1pPr>
          </a:lstStyle>
          <a:p>
            <a:pPr>
              <a:defRPr/>
            </a:pPr>
            <a:fld id="{6E30F175-0E53-4E5E-9A80-A45B4941F3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charset="0"/>
              </a:defRPr>
            </a:lvl1pPr>
          </a:lstStyle>
          <a:p>
            <a:pPr>
              <a:defRPr/>
            </a:pPr>
            <a:fld id="{4BF305C9-2760-49DC-982B-7640E197A538}" type="datetimeFigureOut">
              <a:rPr lang="ru-RU"/>
              <a:pPr>
                <a:defRPr/>
              </a:pPr>
              <a:t>29.09.2019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charset="0"/>
              </a:defRPr>
            </a:lvl1pPr>
          </a:lstStyle>
          <a:p>
            <a:pPr>
              <a:defRPr/>
            </a:pPr>
            <a:fld id="{D7A94900-C309-4C2E-8B7B-24F88DD353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charset="0"/>
              </a:defRPr>
            </a:lvl1pPr>
          </a:lstStyle>
          <a:p>
            <a:pPr>
              <a:defRPr/>
            </a:pPr>
            <a:fld id="{74D1E73F-9CD7-456C-A530-2C559CF16EFE}" type="datetimeFigureOut">
              <a:rPr lang="ru-RU"/>
              <a:pPr>
                <a:defRPr/>
              </a:pPr>
              <a:t>29.09.2019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charset="0"/>
              </a:defRPr>
            </a:lvl1pPr>
          </a:lstStyle>
          <a:p>
            <a:pPr>
              <a:defRPr/>
            </a:pPr>
            <a:fld id="{680CD6CC-5FFE-4DB7-93E5-73CC4BABE1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charset="0"/>
              </a:defRPr>
            </a:lvl1pPr>
          </a:lstStyle>
          <a:p>
            <a:pPr>
              <a:defRPr/>
            </a:pPr>
            <a:fld id="{6D6CCDD5-424F-4E45-9D73-651E89C4F929}" type="datetimeFigureOut">
              <a:rPr lang="ru-RU"/>
              <a:pPr>
                <a:defRPr/>
              </a:pPr>
              <a:t>29.09.2019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charset="0"/>
              </a:defRPr>
            </a:lvl1pPr>
          </a:lstStyle>
          <a:p>
            <a:pPr>
              <a:defRPr/>
            </a:pPr>
            <a:fld id="{B50AF235-DCE9-418D-9CFE-D388C53CEC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charset="0"/>
              </a:defRPr>
            </a:lvl1pPr>
          </a:lstStyle>
          <a:p>
            <a:pPr>
              <a:defRPr/>
            </a:pPr>
            <a:fld id="{15EB7B73-A91E-4D0A-BE87-31742C6AB363}" type="datetimeFigureOut">
              <a:rPr lang="ru-RU"/>
              <a:pPr>
                <a:defRPr/>
              </a:pPr>
              <a:t>29.09.2019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charset="0"/>
              </a:defRPr>
            </a:lvl1pPr>
          </a:lstStyle>
          <a:p>
            <a:pPr>
              <a:defRPr/>
            </a:pPr>
            <a:fld id="{EF0FA169-332B-4FAB-8009-E4E5631699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charset="0"/>
              </a:defRPr>
            </a:lvl1pPr>
          </a:lstStyle>
          <a:p>
            <a:pPr>
              <a:defRPr/>
            </a:pPr>
            <a:fld id="{E54C63C7-EF91-4BBA-8C5C-9B5885E60369}" type="datetimeFigureOut">
              <a:rPr lang="ru-RU"/>
              <a:pPr>
                <a:defRPr/>
              </a:pPr>
              <a:t>29.09.2019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charset="0"/>
              </a:defRPr>
            </a:lvl1pPr>
          </a:lstStyle>
          <a:p>
            <a:pPr>
              <a:defRPr/>
            </a:pPr>
            <a:fld id="{50E9429A-8E67-4610-A9BF-1C589ACFCA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charset="0"/>
              </a:defRPr>
            </a:lvl1pPr>
          </a:lstStyle>
          <a:p>
            <a:pPr>
              <a:defRPr/>
            </a:pPr>
            <a:fld id="{6DD1C460-FA7F-486C-9D64-1FD6F88E2711}" type="datetimeFigureOut">
              <a:rPr lang="ru-RU"/>
              <a:pPr>
                <a:defRPr/>
              </a:pPr>
              <a:t>29.09.2019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charset="0"/>
              </a:defRPr>
            </a:lvl1pPr>
          </a:lstStyle>
          <a:p>
            <a:pPr>
              <a:defRPr/>
            </a:pPr>
            <a:fld id="{0A4A1F5A-EE5E-464F-B64B-3F2FF997EA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charset="0"/>
              </a:defRPr>
            </a:lvl1pPr>
          </a:lstStyle>
          <a:p>
            <a:pPr>
              <a:defRPr/>
            </a:pPr>
            <a:fld id="{40BF7355-6D30-4965-BC2F-D3718DA7A15B}" type="datetimeFigureOut">
              <a:rPr lang="ru-RU"/>
              <a:pPr>
                <a:defRPr/>
              </a:pPr>
              <a:t>29.09.2019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charset="0"/>
              </a:defRPr>
            </a:lvl1pPr>
          </a:lstStyle>
          <a:p>
            <a:pPr>
              <a:defRPr/>
            </a:pPr>
            <a:fld id="{21139A4F-8BEB-485F-B5B0-5B8186437A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charset="0"/>
              </a:defRPr>
            </a:lvl1pPr>
          </a:lstStyle>
          <a:p>
            <a:pPr>
              <a:defRPr/>
            </a:pPr>
            <a:fld id="{45A1EE66-1B98-4223-A27D-8D29BC915BB3}" type="datetimeFigureOut">
              <a:rPr lang="ru-RU"/>
              <a:pPr>
                <a:defRPr/>
              </a:pPr>
              <a:t>29.09.2019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charset="0"/>
              </a:defRPr>
            </a:lvl1pPr>
          </a:lstStyle>
          <a:p>
            <a:pPr>
              <a:defRPr/>
            </a:pPr>
            <a:fld id="{CE078B95-EE85-486D-AD0A-6821EB128D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Группа 6"/>
          <p:cNvGrpSpPr>
            <a:grpSpLocks/>
          </p:cNvGrpSpPr>
          <p:nvPr/>
        </p:nvGrpSpPr>
        <p:grpSpPr bwMode="auto">
          <a:xfrm>
            <a:off x="1643063" y="1143000"/>
            <a:ext cx="6503987" cy="4240213"/>
            <a:chOff x="1115616" y="2259784"/>
            <a:chExt cx="7190686" cy="529256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40825" y="2259784"/>
              <a:ext cx="7165477" cy="280386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4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Arial Narrow" pitchFamily="34" charset="0"/>
                  <a:cs typeface="Arial" charset="0"/>
                </a:rPr>
                <a:t>«СИСТЕМНОЕ   ИСПОЛЬЗОВАНИЕ   </a:t>
              </a:r>
            </a:p>
            <a:p>
              <a:pPr algn="ctr">
                <a:defRPr/>
              </a:pPr>
              <a:r>
                <a:rPr lang="ru-RU" sz="24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Arial Narrow" pitchFamily="34" charset="0"/>
                  <a:cs typeface="Arial" charset="0"/>
                </a:rPr>
                <a:t>ТЕХНОЛОГИИ «СИНКВЕЙН», </a:t>
              </a:r>
            </a:p>
            <a:p>
              <a:pPr algn="ctr">
                <a:defRPr/>
              </a:pPr>
              <a:r>
                <a:rPr lang="ru-RU" sz="24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Arial Narrow" pitchFamily="34" charset="0"/>
                  <a:cs typeface="Arial" charset="0"/>
                </a:rPr>
                <a:t>КАК  ОДИН  ИЗ СПОСОБОВ </a:t>
              </a:r>
            </a:p>
            <a:p>
              <a:pPr algn="ctr">
                <a:defRPr/>
              </a:pPr>
              <a:r>
                <a:rPr lang="ru-RU" sz="24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Arial Narrow" pitchFamily="34" charset="0"/>
                  <a:cs typeface="Arial" charset="0"/>
                </a:rPr>
                <a:t>РАЗВИТИЯ КРИТИЧЕСКОГО МЫШЛЕНИЯ И РЕЧИ ДЕТЕЙ СТАРШЕГО ДОШКОЛЬНОГО ВОЗРАСТА»</a:t>
              </a:r>
            </a:p>
            <a:p>
              <a:pPr algn="ctr">
                <a:defRPr/>
              </a:pPr>
              <a:r>
                <a:rPr lang="ru-RU" sz="2000" b="1" i="1" dirty="0">
                  <a:ln w="10541" cmpd="sng">
                    <a:noFill/>
                    <a:prstDash val="solid"/>
                  </a:ln>
                  <a:solidFill>
                    <a:schemeClr val="accent6">
                      <a:lumMod val="75000"/>
                    </a:schemeClr>
                  </a:solidFill>
                  <a:latin typeface="Arial Narrow" pitchFamily="34" charset="0"/>
                  <a:cs typeface="Arial" charset="0"/>
                </a:rPr>
                <a:t>МАСТЕР-КЛАСС</a:t>
              </a:r>
              <a:endParaRPr lang="ru-RU" sz="2000" b="1" i="1" dirty="0">
                <a:ln w="10541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115616" y="6399117"/>
              <a:ext cx="7166114" cy="115322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ru-RU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Arial" charset="0"/>
                </a:rPr>
                <a:t>Автор </a:t>
              </a:r>
              <a:r>
                <a:rPr lang="ru-RU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Arial" charset="0"/>
                </a:rPr>
                <a:t>Феденко</a:t>
              </a:r>
              <a:r>
                <a:rPr lang="ru-RU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Arial" charset="0"/>
                </a:rPr>
                <a:t> Юлия Ильинична, </a:t>
              </a:r>
            </a:p>
            <a:p>
              <a:pPr algn="r">
                <a:defRPr/>
              </a:pPr>
              <a:r>
                <a:rPr lang="ru-RU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Arial" charset="0"/>
                </a:rPr>
                <a:t>воспитатель </a:t>
              </a:r>
            </a:p>
            <a:p>
              <a:pPr algn="r">
                <a:defRPr/>
              </a:pPr>
              <a:r>
                <a:rPr lang="ru-RU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Arial" charset="0"/>
                </a:rPr>
                <a:t>МДОУ «Детский сад «Медвежонок» г.Надыма»</a:t>
              </a:r>
              <a:endParaRPr lang="ru-RU" dirty="0">
                <a:solidFill>
                  <a:srgbClr val="0070C0"/>
                </a:solidFill>
                <a:latin typeface="Arial Narrow" pitchFamily="34" charset="0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143375" y="1071563"/>
            <a:ext cx="1500188" cy="9144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>
              <a:latin typeface="Arial Narrow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72063" y="2143125"/>
            <a:ext cx="1500187" cy="9144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>
              <a:latin typeface="Arial Narrow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86125" y="2143125"/>
            <a:ext cx="1500188" cy="9144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>
              <a:latin typeface="Arial Narrow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57438" y="3214688"/>
            <a:ext cx="1500187" cy="9144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>
              <a:latin typeface="Arial Narrow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143375" y="3214688"/>
            <a:ext cx="1500188" cy="9144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>
              <a:latin typeface="Arial Narrow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857875" y="3214688"/>
            <a:ext cx="1500188" cy="9144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>
              <a:latin typeface="Arial Narrow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71625" y="4286250"/>
            <a:ext cx="1500188" cy="9144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>
              <a:latin typeface="Arial Narrow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86125" y="4286250"/>
            <a:ext cx="1500188" cy="9144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>
              <a:latin typeface="Arial Narrow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72063" y="4286250"/>
            <a:ext cx="1500187" cy="9144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>
              <a:latin typeface="Arial Narrow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786563" y="4214813"/>
            <a:ext cx="1500187" cy="9144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>
              <a:latin typeface="Arial Narrow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14813" y="5357813"/>
            <a:ext cx="1500187" cy="9144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>
              <a:latin typeface="Arial Narrow" pitchFamily="34" charset="0"/>
            </a:endParaRPr>
          </a:p>
        </p:txBody>
      </p:sp>
      <p:pic>
        <p:nvPicPr>
          <p:cNvPr id="14348" name="Picture 2" descr="ÐÐ°ÑÑÐ¸Ð½ÐºÐ¸ Ð¿Ð¾ Ð·Ð°Ð¿ÑÐ¾ÑÑ Ð²Ð¾Ð»Ð½Ð¸ÑÑÐ°Ñ Ð»Ð¸Ð½Ð¸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25" y="1857375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Picture 4" descr="ÐÐ°ÑÑÐ¸Ð½ÐºÐ¸ Ð¿Ð¾ Ð·Ð°Ð¿ÑÐ¾ÑÑ Ð²Ð¾Ð»Ð½Ð¸ÑÑÐ°Ñ Ð»Ð¸Ð½Ð¸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3" y="1857375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2571750" y="3571875"/>
            <a:ext cx="1143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2571750" y="3786188"/>
            <a:ext cx="1143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4357688" y="3571875"/>
            <a:ext cx="1143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357688" y="3786188"/>
            <a:ext cx="1143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6000750" y="3571875"/>
            <a:ext cx="1143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6000750" y="3786188"/>
            <a:ext cx="1143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56" name="Picture 2" descr="ÐÐ°ÑÑÐ¸Ð½ÐºÐ¸ Ð¿Ð¾ Ð·Ð°Ð¿ÑÐ¾ÑÑ Ð²Ð¾Ð»Ð½Ð¸ÑÑÐ°Ñ Ð»Ð¸Ð½Ð¸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25" y="4071938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Прямая соединительная линия 32"/>
          <p:cNvCxnSpPr/>
          <p:nvPr/>
        </p:nvCxnSpPr>
        <p:spPr>
          <a:xfrm>
            <a:off x="5214938" y="4643438"/>
            <a:ext cx="1143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5214938" y="4857750"/>
            <a:ext cx="1143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071938" y="428625"/>
            <a:ext cx="1500187" cy="9144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 Narrow" pitchFamily="34" charset="0"/>
              </a:rPr>
              <a:t>?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643688" y="3929063"/>
            <a:ext cx="1357312" cy="9144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atin typeface="Arial Narrow" pitchFamily="34" charset="0"/>
              </a:rPr>
              <a:t>ПОЛЕЗНО</a:t>
            </a:r>
            <a:endParaRPr lang="ru-RU" b="1" i="1" dirty="0">
              <a:latin typeface="Arial Narrow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29188" y="3929063"/>
            <a:ext cx="1357312" cy="9144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atin typeface="Arial Narrow" pitchFamily="34" charset="0"/>
              </a:rPr>
              <a:t>ВСЕГДА</a:t>
            </a:r>
            <a:endParaRPr lang="ru-RU" b="1" i="1" dirty="0">
              <a:latin typeface="Arial Narrow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14688" y="3929063"/>
            <a:ext cx="1357312" cy="9144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atin typeface="Arial Narrow" pitchFamily="34" charset="0"/>
              </a:rPr>
              <a:t>НОВОЕ</a:t>
            </a:r>
            <a:endParaRPr lang="ru-RU" b="1" i="1" dirty="0">
              <a:latin typeface="Arial Narrow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00188" y="3929063"/>
            <a:ext cx="1357312" cy="9144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atin typeface="Arial Narrow" pitchFamily="34" charset="0"/>
              </a:rPr>
              <a:t>УЗНАВАТЬ</a:t>
            </a:r>
            <a:endParaRPr lang="ru-RU" b="1" i="1" dirty="0">
              <a:latin typeface="Arial Narrow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57625" y="5072063"/>
            <a:ext cx="1857375" cy="9144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atin typeface="Arial Narrow" pitchFamily="34" charset="0"/>
              </a:rPr>
              <a:t>ТВОРЧЕСТВО</a:t>
            </a:r>
            <a:endParaRPr lang="ru-RU" b="1" i="1" dirty="0">
              <a:latin typeface="Arial Narrow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071688" y="2786063"/>
            <a:ext cx="1500187" cy="9144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atin typeface="Arial Narrow" pitchFamily="34" charset="0"/>
              </a:rPr>
              <a:t>ОБЪЯСНЯЕТ</a:t>
            </a:r>
            <a:endParaRPr lang="ru-RU" b="1" i="1" dirty="0">
              <a:latin typeface="Arial Narrow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000500" y="2786063"/>
            <a:ext cx="1571625" cy="9144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atin typeface="Arial Narrow" pitchFamily="34" charset="0"/>
              </a:rPr>
              <a:t>ОБУЧАЕТ</a:t>
            </a:r>
            <a:endParaRPr lang="ru-RU" b="1" i="1" dirty="0">
              <a:latin typeface="Arial Narrow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00750" y="2786063"/>
            <a:ext cx="1500188" cy="9144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atin typeface="Arial Narrow" pitchFamily="34" charset="0"/>
              </a:rPr>
              <a:t>ДЕЛИТСЯ</a:t>
            </a:r>
            <a:endParaRPr lang="ru-RU" b="1" i="1" dirty="0">
              <a:latin typeface="Arial Narrow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643188" y="1643063"/>
            <a:ext cx="2000250" cy="9144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atin typeface="Arial Narrow" pitchFamily="34" charset="0"/>
              </a:rPr>
              <a:t>ИНТЕРЕСНЫЙ</a:t>
            </a:r>
            <a:endParaRPr lang="ru-RU" b="1" i="1" dirty="0">
              <a:latin typeface="Arial Narrow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929188" y="1643063"/>
            <a:ext cx="2000250" cy="928687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atin typeface="Arial Narrow" pitchFamily="34" charset="0"/>
              </a:rPr>
              <a:t>УВЛЕКАТЕЛЬНЫЙ</a:t>
            </a:r>
            <a:endParaRPr lang="ru-RU" b="1" i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Работа с дидактическим синквейном в старшей группе</a:t>
            </a:r>
          </a:p>
        </p:txBody>
      </p:sp>
      <p:pic>
        <p:nvPicPr>
          <p:cNvPr id="23" name="Рисунок 22" descr="11.png"/>
          <p:cNvPicPr>
            <a:picLocks noChangeAspect="1"/>
          </p:cNvPicPr>
          <p:nvPr/>
        </p:nvPicPr>
        <p:blipFill>
          <a:blip r:embed="rId2" cstate="print"/>
          <a:srcRect r="26658" b="24242"/>
          <a:stretch>
            <a:fillRect/>
          </a:stretch>
        </p:blipFill>
        <p:spPr>
          <a:xfrm>
            <a:off x="1500166" y="1928802"/>
            <a:ext cx="1285884" cy="16242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Рисунок 23" descr="12.png"/>
          <p:cNvPicPr>
            <a:picLocks noChangeAspect="1"/>
          </p:cNvPicPr>
          <p:nvPr/>
        </p:nvPicPr>
        <p:blipFill>
          <a:blip r:embed="rId3" cstate="print"/>
          <a:srcRect l="4545" r="27273" b="21211"/>
          <a:stretch>
            <a:fillRect/>
          </a:stretch>
        </p:blipFill>
        <p:spPr>
          <a:xfrm>
            <a:off x="3411846" y="1857364"/>
            <a:ext cx="1303029" cy="17145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Рисунок 24" descr="13.png"/>
          <p:cNvPicPr>
            <a:picLocks noChangeAspect="1"/>
          </p:cNvPicPr>
          <p:nvPr/>
        </p:nvPicPr>
        <p:blipFill>
          <a:blip r:embed="rId4" cstate="print"/>
          <a:srcRect r="28179" b="16071"/>
          <a:stretch>
            <a:fillRect/>
          </a:stretch>
        </p:blipFill>
        <p:spPr>
          <a:xfrm>
            <a:off x="5357818" y="1857362"/>
            <a:ext cx="1285885" cy="17145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Рисунок 25" descr="14.png"/>
          <p:cNvPicPr>
            <a:picLocks noChangeAspect="1"/>
          </p:cNvPicPr>
          <p:nvPr/>
        </p:nvPicPr>
        <p:blipFill>
          <a:blip r:embed="rId5" cstate="print"/>
          <a:srcRect t="3125" r="20908" b="18750"/>
          <a:stretch>
            <a:fillRect/>
          </a:stretch>
        </p:blipFill>
        <p:spPr>
          <a:xfrm>
            <a:off x="7252531" y="1857364"/>
            <a:ext cx="1337054" cy="17564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Рисунок 26" descr="15.png"/>
          <p:cNvPicPr>
            <a:picLocks noChangeAspect="1"/>
          </p:cNvPicPr>
          <p:nvPr/>
        </p:nvPicPr>
        <p:blipFill>
          <a:blip r:embed="rId6" cstate="print"/>
          <a:srcRect t="1041" r="24168" b="26041"/>
          <a:stretch>
            <a:fillRect/>
          </a:stretch>
        </p:blipFill>
        <p:spPr>
          <a:xfrm>
            <a:off x="3214678" y="4071942"/>
            <a:ext cx="1402086" cy="18573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Рисунок 27" descr="16.png"/>
          <p:cNvPicPr>
            <a:picLocks noChangeAspect="1"/>
          </p:cNvPicPr>
          <p:nvPr/>
        </p:nvPicPr>
        <p:blipFill>
          <a:blip r:embed="rId7" cstate="print"/>
          <a:srcRect t="4166" r="17880" b="13541"/>
          <a:stretch>
            <a:fillRect/>
          </a:stretch>
        </p:blipFill>
        <p:spPr>
          <a:xfrm>
            <a:off x="5286380" y="4000504"/>
            <a:ext cx="1453750" cy="19288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 bwMode="auto">
          <a:xfrm>
            <a:off x="1692275" y="274638"/>
            <a:ext cx="6994525" cy="777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3600" smtClean="0">
                <a:solidFill>
                  <a:srgbClr val="0070C0"/>
                </a:solidFill>
                <a:latin typeface="Arial Narrow"/>
              </a:rPr>
              <a:t>Работа с дидактическим синквейном в подготовительной к школе группе</a:t>
            </a:r>
          </a:p>
        </p:txBody>
      </p:sp>
      <p:pic>
        <p:nvPicPr>
          <p:cNvPr id="3" name="Рисунок 2" descr="DSC_18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1785926"/>
            <a:ext cx="2893239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92D05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 descr="DSC_18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2285992"/>
            <a:ext cx="4071965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Рисунок 4" descr="20190201_1739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71604" y="4000504"/>
            <a:ext cx="3333741" cy="250030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92D050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 bwMode="auto">
          <a:xfrm>
            <a:off x="1692275" y="274638"/>
            <a:ext cx="6994525" cy="777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>
                <a:solidFill>
                  <a:srgbClr val="0070C0"/>
                </a:solidFill>
                <a:latin typeface="Arial Narrow"/>
              </a:rPr>
              <a:t>Виды синквейнов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1500166" y="1357298"/>
          <a:ext cx="659606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 bwMode="auto">
          <a:xfrm>
            <a:off x="1692275" y="274638"/>
            <a:ext cx="6994525" cy="777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3600" b="1" smtClean="0">
                <a:solidFill>
                  <a:srgbClr val="0070C0"/>
                </a:solidFill>
                <a:latin typeface="Arial Narrow"/>
              </a:rPr>
              <a:t>СИНКВЕЙН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143375" y="1071563"/>
            <a:ext cx="1500188" cy="9144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>
              <a:latin typeface="Arial Narrow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72063" y="2143125"/>
            <a:ext cx="1500187" cy="9144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>
              <a:latin typeface="Arial Narrow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86125" y="2143125"/>
            <a:ext cx="1500188" cy="9144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>
              <a:latin typeface="Arial Narrow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57438" y="3214688"/>
            <a:ext cx="1500187" cy="9144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>
              <a:latin typeface="Arial Narrow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143375" y="3214688"/>
            <a:ext cx="1500188" cy="9144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>
              <a:latin typeface="Arial Narrow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857875" y="3214688"/>
            <a:ext cx="1500188" cy="9144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>
              <a:latin typeface="Arial Narrow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71625" y="4286250"/>
            <a:ext cx="1500188" cy="9144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>
              <a:latin typeface="Arial Narrow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86125" y="4286250"/>
            <a:ext cx="1500188" cy="9144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>
              <a:latin typeface="Arial Narrow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72063" y="4286250"/>
            <a:ext cx="1500187" cy="9144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>
              <a:latin typeface="Arial Narrow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786563" y="4214813"/>
            <a:ext cx="1500187" cy="9144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>
              <a:latin typeface="Arial Narrow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86250" y="5357813"/>
            <a:ext cx="1500188" cy="9144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>
              <a:latin typeface="Arial Narrow" pitchFamily="34" charset="0"/>
            </a:endParaRPr>
          </a:p>
        </p:txBody>
      </p:sp>
      <p:pic>
        <p:nvPicPr>
          <p:cNvPr id="19469" name="Picture 2" descr="ÐÐ°ÑÑÐ¸Ð½ÐºÐ¸ Ð¿Ð¾ Ð·Ð°Ð¿ÑÐ¾ÑÑ Ð²Ð¾Ð»Ð½Ð¸ÑÑÐ°Ñ Ð»Ð¸Ð½Ð¸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25" y="1857375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0" name="Picture 4" descr="ÐÐ°ÑÑÐ¸Ð½ÐºÐ¸ Ð¿Ð¾ Ð·Ð°Ð¿ÑÐ¾ÑÑ Ð²Ð¾Ð»Ð½Ð¸ÑÑÐ°Ñ Ð»Ð¸Ð½Ð¸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3" y="1857375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2571750" y="3571875"/>
            <a:ext cx="1143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2571750" y="3786188"/>
            <a:ext cx="1143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4357688" y="3571875"/>
            <a:ext cx="1143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357688" y="3786188"/>
            <a:ext cx="1143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6000750" y="3571875"/>
            <a:ext cx="1143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6000750" y="3786188"/>
            <a:ext cx="1143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77" name="Picture 2" descr="ÐÐ°ÑÑÐ¸Ð½ÐºÐ¸ Ð¿Ð¾ Ð·Ð°Ð¿ÑÐ¾ÑÑ Ð²Ð¾Ð»Ð½Ð¸ÑÑÐ°Ñ Ð»Ð¸Ð½Ð¸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25" y="4071938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Прямая соединительная линия 32"/>
          <p:cNvCxnSpPr/>
          <p:nvPr/>
        </p:nvCxnSpPr>
        <p:spPr>
          <a:xfrm>
            <a:off x="5214938" y="4643438"/>
            <a:ext cx="1143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5214938" y="4857750"/>
            <a:ext cx="1143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357563" y="428625"/>
            <a:ext cx="2786062" cy="9144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Arial Narrow" pitchFamily="34" charset="0"/>
              </a:rPr>
              <a:t>МАСТЕР-КЛАСС</a:t>
            </a:r>
            <a:endParaRPr lang="ru-RU" sz="2800" b="1" dirty="0">
              <a:latin typeface="Arial Narrow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643688" y="3929063"/>
            <a:ext cx="1500187" cy="9144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atin typeface="Arial Narrow" pitchFamily="34" charset="0"/>
              </a:rPr>
              <a:t>РАБОТЫ</a:t>
            </a:r>
            <a:endParaRPr lang="ru-RU" b="1" i="1" dirty="0">
              <a:latin typeface="Arial Narrow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29188" y="3929063"/>
            <a:ext cx="1571625" cy="9144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atin typeface="Arial Narrow" pitchFamily="34" charset="0"/>
              </a:rPr>
              <a:t>ФОРМАМИ</a:t>
            </a:r>
            <a:endParaRPr lang="ru-RU" b="1" i="1" dirty="0">
              <a:latin typeface="Arial Narrow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14688" y="3929063"/>
            <a:ext cx="1571625" cy="9144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atin typeface="Arial Narrow" pitchFamily="34" charset="0"/>
              </a:rPr>
              <a:t>С НОВЫМИ</a:t>
            </a:r>
            <a:endParaRPr lang="ru-RU" b="1" i="1" dirty="0">
              <a:latin typeface="Arial Narrow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00188" y="3929063"/>
            <a:ext cx="1571625" cy="9144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atin typeface="Arial Narrow" pitchFamily="34" charset="0"/>
              </a:rPr>
              <a:t>ЗНАКОМИТ</a:t>
            </a:r>
            <a:endParaRPr lang="ru-RU" b="1" i="1" dirty="0">
              <a:latin typeface="Arial Narrow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57625" y="5072063"/>
            <a:ext cx="1857375" cy="9144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atin typeface="Arial Narrow" pitchFamily="34" charset="0"/>
              </a:rPr>
              <a:t>ТВОРЧЕСТВО</a:t>
            </a:r>
            <a:endParaRPr lang="ru-RU" b="1" i="1" dirty="0">
              <a:latin typeface="Arial Narrow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071688" y="2786063"/>
            <a:ext cx="1500187" cy="9144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atin typeface="Arial Narrow" pitchFamily="34" charset="0"/>
              </a:rPr>
              <a:t>ОБЪЯСНЯЕТ</a:t>
            </a:r>
            <a:endParaRPr lang="ru-RU" b="1" i="1" dirty="0">
              <a:latin typeface="Arial Narrow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000500" y="2786063"/>
            <a:ext cx="1571625" cy="9144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atin typeface="Arial Narrow" pitchFamily="34" charset="0"/>
              </a:rPr>
              <a:t>ОБУЧАЕТ</a:t>
            </a:r>
            <a:endParaRPr lang="ru-RU" b="1" i="1" dirty="0">
              <a:latin typeface="Arial Narrow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00750" y="2786063"/>
            <a:ext cx="1500188" cy="9144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atin typeface="Arial Narrow" pitchFamily="34" charset="0"/>
              </a:rPr>
              <a:t>ДЕЛИТСЯ</a:t>
            </a:r>
            <a:endParaRPr lang="ru-RU" b="1" i="1" dirty="0">
              <a:latin typeface="Arial Narrow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643188" y="1643063"/>
            <a:ext cx="2000250" cy="9144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atin typeface="Arial Narrow" pitchFamily="34" charset="0"/>
              </a:rPr>
              <a:t>ИНТЕРЕСНЫЙ</a:t>
            </a:r>
            <a:endParaRPr lang="ru-RU" b="1" i="1" dirty="0">
              <a:latin typeface="Arial Narrow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929188" y="1643063"/>
            <a:ext cx="2000250" cy="928687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atin typeface="Arial Narrow" pitchFamily="34" charset="0"/>
              </a:rPr>
              <a:t>УВЛЕКАТЕЛЬНЫЙ</a:t>
            </a:r>
            <a:endParaRPr lang="ru-RU" b="1" i="1" dirty="0">
              <a:latin typeface="Arial Narrow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50"/>
                            </p:stCondLst>
                            <p:childTnLst>
                              <p:par>
                                <p:cTn id="4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650"/>
                            </p:stCondLst>
                            <p:childTnLst>
                              <p:par>
                                <p:cTn id="5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450"/>
                            </p:stCondLst>
                            <p:childTnLst>
                              <p:par>
                                <p:cTn id="5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Users\Ириночка\Desktop\bea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428604"/>
            <a:ext cx="6000745" cy="59293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75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2345</TotalTime>
  <Words>51</Words>
  <Application>Microsoft Office PowerPoint</Application>
  <PresentationFormat>Экран (4:3)</PresentationFormat>
  <Paragraphs>29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12</vt:i4>
      </vt:variant>
      <vt:variant>
        <vt:lpstr>Заголовки слайдов</vt:lpstr>
      </vt:variant>
      <vt:variant>
        <vt:i4>9</vt:i4>
      </vt:variant>
    </vt:vector>
  </HeadingPairs>
  <TitlesOfParts>
    <vt:vector size="24" baseType="lpstr">
      <vt:lpstr>Calibri</vt:lpstr>
      <vt:lpstr>Arial</vt:lpstr>
      <vt:lpstr>Arial Narrow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Слайд 1</vt:lpstr>
      <vt:lpstr>Слайд 2</vt:lpstr>
      <vt:lpstr>Слайд 3</vt:lpstr>
      <vt:lpstr>Работа с дидактическим синквейном в старшей группе</vt:lpstr>
      <vt:lpstr>Работа с дидактическим синквейном в подготовительной к школе группе</vt:lpstr>
      <vt:lpstr>Виды синквейнов</vt:lpstr>
      <vt:lpstr>СИНКВЕЙН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Тетрадь на спирали</dc:title>
  <dc:creator>Фокина Лидия Петровна</dc:creator>
  <cp:keywords>Шаблон презентации</cp:keywords>
  <cp:lastModifiedBy>Н</cp:lastModifiedBy>
  <cp:revision>245</cp:revision>
  <dcterms:created xsi:type="dcterms:W3CDTF">2014-07-06T18:18:01Z</dcterms:created>
  <dcterms:modified xsi:type="dcterms:W3CDTF">2019-09-28T22:27:18Z</dcterms:modified>
</cp:coreProperties>
</file>