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Default Extension="bin" ContentType="application/vnd.openxmlformats-officedocument.oleObject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sldIdLst>
    <p:sldId id="259" r:id="rId2"/>
    <p:sldId id="260" r:id="rId3"/>
    <p:sldId id="285" r:id="rId4"/>
    <p:sldId id="261" r:id="rId5"/>
    <p:sldId id="283" r:id="rId6"/>
    <p:sldId id="264" r:id="rId7"/>
    <p:sldId id="265" r:id="rId8"/>
    <p:sldId id="266" r:id="rId9"/>
    <p:sldId id="268" r:id="rId10"/>
    <p:sldId id="269" r:id="rId11"/>
    <p:sldId id="270" r:id="rId12"/>
    <p:sldId id="271" r:id="rId13"/>
    <p:sldId id="273" r:id="rId14"/>
    <p:sldId id="274" r:id="rId15"/>
    <p:sldId id="275" r:id="rId16"/>
    <p:sldId id="276" r:id="rId17"/>
    <p:sldId id="279" r:id="rId18"/>
    <p:sldId id="280" r:id="rId19"/>
    <p:sldId id="281" r:id="rId20"/>
    <p:sldId id="282" r:id="rId21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</p:showPr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3B4B98B0-60AC-42C2-AFA5-B58CD77FA1E5}" styleName="Светлый стиль 1 - акцент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35758FB7-9AC5-4552-8A53-C91805E547FA}" styleName="Стиль из темы 1 - акцент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4286" autoAdjust="0"/>
    <p:restoredTop sz="94717" autoAdjust="0"/>
  </p:normalViewPr>
  <p:slideViewPr>
    <p:cSldViewPr>
      <p:cViewPr>
        <p:scale>
          <a:sx n="77" d="100"/>
          <a:sy n="77" d="100"/>
        </p:scale>
        <p:origin x="-1230" y="-16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image" Target="../media/image36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B22BED0F-79E9-487D-938C-69920B83E449}" type="datetimeFigureOut">
              <a:rPr lang="ru-RU"/>
              <a:pPr>
                <a:defRPr/>
              </a:pPr>
              <a:t>05.01.2019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387A43E9-22C5-4986-841B-C7472A7486B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1746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31747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A6DE9188-BCA4-49F6-B4F6-41EA231A84A0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17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96D38D-248F-43A0-A011-49E7C1F8524A}" type="datetimeFigureOut">
              <a:rPr lang="ru-RU"/>
              <a:pPr>
                <a:defRPr/>
              </a:pPr>
              <a:t>05.01.2019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BD0D4A-10C3-4145-A193-D0F714C0ED9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8BEA54A-8123-437A-82A6-1F5123BE0CBC}" type="datetimeFigureOut">
              <a:rPr lang="ru-RU"/>
              <a:pPr>
                <a:defRPr/>
              </a:pPr>
              <a:t>05.01.2019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64A014-0E55-486D-A151-B5794DE41F1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9058F0-A42C-4EB7-B76A-483CB60A9466}" type="datetimeFigureOut">
              <a:rPr lang="ru-RU"/>
              <a:pPr>
                <a:defRPr/>
              </a:pPr>
              <a:t>05.01.2019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001531-8EE7-410F-B87A-8CF3004FC79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3B10F0-2925-43AF-B945-CE753F06CE61}" type="datetimeFigureOut">
              <a:rPr lang="ru-RU"/>
              <a:pPr>
                <a:defRPr/>
              </a:pPr>
              <a:t>05.01.2019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C92782-464F-434E-A738-A1AF7315A59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589AAC-A283-465E-AFBF-6790697A4120}" type="datetimeFigureOut">
              <a:rPr lang="ru-RU"/>
              <a:pPr>
                <a:defRPr/>
              </a:pPr>
              <a:t>05.01.2019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39BF08-1EFF-4FE8-8A3C-4EFEF800F46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7461D6-ECD2-4898-99A3-52B1D479C41F}" type="datetimeFigureOut">
              <a:rPr lang="ru-RU"/>
              <a:pPr>
                <a:defRPr/>
              </a:pPr>
              <a:t>05.01.2019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73F8FA-301E-4E26-AE96-B99D58FB2DD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D26551-6B4B-4AFB-9CFC-A83A79185A4E}" type="datetimeFigureOut">
              <a:rPr lang="ru-RU"/>
              <a:pPr>
                <a:defRPr/>
              </a:pPr>
              <a:t>05.01.2019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00A8F1-303A-4FD3-B452-0F518A6DA2B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6BC004-CD7B-4804-B988-A88784216DA8}" type="datetimeFigureOut">
              <a:rPr lang="ru-RU"/>
              <a:pPr>
                <a:defRPr/>
              </a:pPr>
              <a:t>05.01.2019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F6771C-D22B-4A7A-8991-A12139DC61F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39C152-B055-43E3-981C-E6A38C759956}" type="datetimeFigureOut">
              <a:rPr lang="ru-RU"/>
              <a:pPr>
                <a:defRPr/>
              </a:pPr>
              <a:t>05.01.2019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597B26-60A8-4D3D-B70D-BB6EF19BCAD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552181-4717-4483-8EF8-E1098EEA135C}" type="datetimeFigureOut">
              <a:rPr lang="ru-RU"/>
              <a:pPr>
                <a:defRPr/>
              </a:pPr>
              <a:t>05.01.2019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505D03-BD9B-46F7-958B-F156BFC62FB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4BFB54-2401-4FAF-B199-BD60B872E588}" type="datetimeFigureOut">
              <a:rPr lang="ru-RU"/>
              <a:pPr>
                <a:defRPr/>
              </a:pPr>
              <a:t>05.01.2019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7ACFC8-ED99-436E-8B47-F59D85A4E9C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29B87008-CE87-4CDF-98AC-A312725D418F}" type="datetimeFigureOut">
              <a:rPr lang="ru-RU"/>
              <a:pPr>
                <a:defRPr/>
              </a:pPr>
              <a:t>05.01.2019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68ACF3BF-CC20-43BE-85FF-C3E6B0C1E86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58" r:id="rId2"/>
    <p:sldLayoutId id="2147483657" r:id="rId3"/>
    <p:sldLayoutId id="2147483656" r:id="rId4"/>
    <p:sldLayoutId id="2147483655" r:id="rId5"/>
    <p:sldLayoutId id="2147483654" r:id="rId6"/>
    <p:sldLayoutId id="2147483653" r:id="rId7"/>
    <p:sldLayoutId id="2147483652" r:id="rId8"/>
    <p:sldLayoutId id="2147483651" r:id="rId9"/>
    <p:sldLayoutId id="2147483650" r:id="rId10"/>
    <p:sldLayoutId id="2147483649" r:id="rId11"/>
  </p:sldLayoutIdLst>
  <p:transition>
    <p:wipe/>
  </p:transition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1.jpeg"/><Relationship Id="rId4" Type="http://schemas.openxmlformats.org/officeDocument/2006/relationships/image" Target="../media/image30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5.jpeg"/><Relationship Id="rId4" Type="http://schemas.openxmlformats.org/officeDocument/2006/relationships/image" Target="../media/image34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oleObject" Target="../embeddings/oleObject2.bin"/><Relationship Id="rId4" Type="http://schemas.openxmlformats.org/officeDocument/2006/relationships/oleObject" Target="../embeddings/oleObject1.bin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hyperlink" Target="http://www.aforism.su/avtor/647.html" TargetMode="Externa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928813" y="2133600"/>
            <a:ext cx="3643312" cy="2224088"/>
          </a:xfrm>
        </p:spPr>
        <p:txBody>
          <a:bodyPr rtlCol="0">
            <a:noAutofit/>
          </a:bodyPr>
          <a:lstStyle/>
          <a:p>
            <a:pPr>
              <a:defRPr/>
            </a:pPr>
            <a:r>
              <a:rPr lang="ru-RU" sz="2400" b="1" u="sng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b="1" u="sng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u="sng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b="1" u="sng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u="sng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Никулина Мария Дмитриевна</a:t>
            </a:r>
            <a:r>
              <a:rPr lang="ru-RU" sz="1800" b="1" u="sng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b="1" u="sng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Воспитатель МДОУ Детского сада №30 «Кэскил»</a:t>
            </a:r>
            <a:b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altLang="ru-RU" sz="1800" b="1" i="1" dirty="0" smtClean="0">
                <a:solidFill>
                  <a:srgbClr val="1F497D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Презентация </a:t>
            </a:r>
            <a:r>
              <a:rPr lang="ru-RU" altLang="ru-RU" sz="1800" b="1" i="1" dirty="0">
                <a:solidFill>
                  <a:srgbClr val="1F497D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практических достижений профессиональной деятельности </a:t>
            </a:r>
            <a:br>
              <a:rPr lang="ru-RU" altLang="ru-RU" sz="1800" b="1" i="1" dirty="0">
                <a:solidFill>
                  <a:srgbClr val="1F497D"/>
                </a:solidFill>
                <a:latin typeface="Times New Roman" pitchFamily="18" charset="0"/>
                <a:ea typeface="+mn-ea"/>
                <a:cs typeface="Times New Roman" pitchFamily="18" charset="0"/>
              </a:rPr>
            </a:b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b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20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928813" y="4786313"/>
            <a:ext cx="3500437" cy="1785937"/>
          </a:xfrm>
        </p:spPr>
        <p:txBody>
          <a:bodyPr rtlCol="0">
            <a:normAutofit fontScale="70000" lnSpcReduction="20000"/>
          </a:bodyPr>
          <a:lstStyle/>
          <a:p>
            <a:pPr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ru-RU" alt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Моё профессиональное кредо:</a:t>
            </a:r>
            <a:br>
              <a:rPr lang="ru-RU" alt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«В каждом человеке – солнце, только дайте ему светить»</a:t>
            </a:r>
            <a:endParaRPr lang="ru-RU" dirty="0"/>
          </a:p>
        </p:txBody>
      </p:sp>
      <p:sp>
        <p:nvSpPr>
          <p:cNvPr id="14339" name="Прямоугольник 3"/>
          <p:cNvSpPr>
            <a:spLocks noChangeArrowheads="1"/>
          </p:cNvSpPr>
          <p:nvPr/>
        </p:nvSpPr>
        <p:spPr bwMode="auto">
          <a:xfrm>
            <a:off x="1500188" y="214313"/>
            <a:ext cx="7072312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endParaRPr lang="ru-RU" altLang="ru-RU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altLang="ru-RU" b="1" i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Республика Саха Якутия Хангаласский улус, с.Улах-Ан </a:t>
            </a:r>
          </a:p>
          <a:p>
            <a:pPr algn="ctr"/>
            <a:endParaRPr lang="ru-RU">
              <a:solidFill>
                <a:schemeClr val="tx2"/>
              </a:solidFill>
              <a:latin typeface="Calibri" pitchFamily="34" charset="0"/>
            </a:endParaRPr>
          </a:p>
        </p:txBody>
      </p:sp>
      <p:pic>
        <p:nvPicPr>
          <p:cNvPr id="14340" name="Рисунок 4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429250" y="1843088"/>
            <a:ext cx="3368675" cy="4492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Заголовок 1"/>
          <p:cNvSpPr>
            <a:spLocks noGrp="1"/>
          </p:cNvSpPr>
          <p:nvPr>
            <p:ph type="title"/>
          </p:nvPr>
        </p:nvSpPr>
        <p:spPr>
          <a:xfrm>
            <a:off x="1428750" y="274638"/>
            <a:ext cx="7258050" cy="1143000"/>
          </a:xfrm>
        </p:spPr>
        <p:txBody>
          <a:bodyPr/>
          <a:lstStyle/>
          <a:p>
            <a:r>
              <a:rPr lang="ru-RU" sz="2800" b="1" u="sng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b="1" u="sng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Отбор оптимальных условий, методов и форм для сенсорного воспитания детей раннего возраста в образовательном пространстве</a:t>
            </a:r>
            <a:r>
              <a:rPr lang="ru-RU" sz="2800" b="1" u="sng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b="1" u="sng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2800" smtClean="0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2289861" y="3643313"/>
            <a:ext cx="1133479" cy="408623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Мозаика</a:t>
            </a: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2289861" y="6323332"/>
            <a:ext cx="815589" cy="408623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Досуг</a:t>
            </a:r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5964259" y="6112629"/>
            <a:ext cx="1512635" cy="408623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Развлечение</a:t>
            </a:r>
          </a:p>
        </p:txBody>
      </p:sp>
      <p:pic>
        <p:nvPicPr>
          <p:cNvPr id="23563" name="Объект 7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431925" y="1460500"/>
            <a:ext cx="2849563" cy="2136775"/>
          </a:xfrm>
        </p:spPr>
      </p:pic>
      <p:pic>
        <p:nvPicPr>
          <p:cNvPr id="23564" name="Рисунок 8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94288" y="1679575"/>
            <a:ext cx="3252787" cy="4337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65" name="Рисунок 14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273175" y="4097338"/>
            <a:ext cx="3008313" cy="2255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85875" y="274638"/>
            <a:ext cx="7400925" cy="1143000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2800" b="1" u="sng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b="1" u="sng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7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Отбор </a:t>
            </a:r>
            <a:r>
              <a:rPr lang="ru-RU" sz="27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оптимальных условий, методов и форм для сенсорного воспитания детей раннего возраста в образовательном пространстве</a:t>
            </a:r>
            <a:r>
              <a:rPr lang="ru-RU" sz="2800" b="1" u="sng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b="1" u="sng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2800" dirty="0">
              <a:solidFill>
                <a:srgbClr val="002060"/>
              </a:solidFill>
            </a:endParaRPr>
          </a:p>
        </p:txBody>
      </p:sp>
      <p:sp>
        <p:nvSpPr>
          <p:cNvPr id="7" name="Прямоугольник с двумя вырезанными противолежащими углами 6"/>
          <p:cNvSpPr/>
          <p:nvPr/>
        </p:nvSpPr>
        <p:spPr>
          <a:xfrm>
            <a:off x="3739747" y="2921317"/>
            <a:ext cx="2317936" cy="1101923"/>
          </a:xfrm>
          <a:prstGeom prst="snip2DiagRect">
            <a:avLst/>
          </a:prstGeom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Самостоятельная деятельность детей</a:t>
            </a:r>
          </a:p>
        </p:txBody>
      </p:sp>
      <p:pic>
        <p:nvPicPr>
          <p:cNvPr id="24581" name="Объект 7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285875" y="1417638"/>
            <a:ext cx="2293938" cy="3057525"/>
          </a:xfrm>
        </p:spPr>
      </p:pic>
      <p:pic>
        <p:nvPicPr>
          <p:cNvPr id="24582" name="Рисунок 8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372225" y="1452563"/>
            <a:ext cx="2360613" cy="3148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83" name="Рисунок 9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419475" y="4419600"/>
            <a:ext cx="2952750" cy="2214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28750" y="274638"/>
            <a:ext cx="7258050" cy="1143000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2800" b="1" u="sng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b="1" u="sng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7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Создание </a:t>
            </a:r>
            <a:r>
              <a:rPr lang="ru-RU" sz="27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атмосферы заинтересованности субъектов образовательного  процесса в создании условий </a:t>
            </a:r>
            <a:r>
              <a:rPr lang="ru-RU" sz="27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сенсорного </a:t>
            </a:r>
            <a:r>
              <a:rPr lang="ru-RU" sz="27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развития детей</a:t>
            </a:r>
            <a:r>
              <a:rPr lang="ru-RU" sz="2800" b="1" u="sng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b="1" u="sng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2800" dirty="0"/>
          </a:p>
        </p:txBody>
      </p:sp>
      <p:pic>
        <p:nvPicPr>
          <p:cNvPr id="6" name="Picture 2" descr="J:\DCIM\102NIKON\DSCN2433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1838743" y="4049812"/>
            <a:ext cx="2789874" cy="209240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7" name="Рисунок 6"/>
          <p:cNvPicPr/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5500694" y="4000504"/>
            <a:ext cx="2664296" cy="219913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8" name="Скругленный прямоугольник 7"/>
          <p:cNvSpPr/>
          <p:nvPr/>
        </p:nvSpPr>
        <p:spPr>
          <a:xfrm>
            <a:off x="3782656" y="3709293"/>
            <a:ext cx="2344827" cy="340519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Мотивационные игрушки</a:t>
            </a: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2071670" y="6072206"/>
            <a:ext cx="2432881" cy="578882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Картотека консультаций </a:t>
            </a:r>
            <a:endParaRPr lang="ru-RU" sz="14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</a:t>
            </a:r>
            <a:r>
              <a:rPr lang="ru-RU" sz="1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дидактических игр</a:t>
            </a: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5643570" y="6072206"/>
            <a:ext cx="2486387" cy="578882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Родительское собрание </a:t>
            </a:r>
            <a:endParaRPr lang="ru-RU" sz="14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 </a:t>
            </a:r>
            <a:r>
              <a:rPr lang="ru-RU" sz="1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использованием ИКТ</a:t>
            </a:r>
          </a:p>
        </p:txBody>
      </p:sp>
      <p:pic>
        <p:nvPicPr>
          <p:cNvPr id="25613" name="Объект 10"/>
          <p:cNvPicPr>
            <a:picLocks noGrp="1" noChangeAspect="1"/>
          </p:cNvPicPr>
          <p:nvPr>
            <p:ph idx="1"/>
          </p:nvPr>
        </p:nvPicPr>
        <p:blipFill>
          <a:blip r:embed="rId4"/>
          <a:srcRect/>
          <a:stretch>
            <a:fillRect/>
          </a:stretch>
        </p:blipFill>
        <p:spPr>
          <a:xfrm>
            <a:off x="1803400" y="1484313"/>
            <a:ext cx="1939925" cy="2586037"/>
          </a:xfrm>
        </p:spPr>
      </p:pic>
      <p:pic>
        <p:nvPicPr>
          <p:cNvPr id="25614" name="Рисунок 11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468938" y="1412875"/>
            <a:ext cx="2990850" cy="2243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28750" y="274638"/>
            <a:ext cx="7258050" cy="1143000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3200" b="1" u="sng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b="1" u="sng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7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Оснащение </a:t>
            </a:r>
            <a:r>
              <a:rPr lang="ru-RU" sz="27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развивающей </a:t>
            </a:r>
            <a:r>
              <a:rPr lang="ru-RU" sz="27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7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7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предметно </a:t>
            </a:r>
            <a:r>
              <a:rPr lang="ru-RU" sz="27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пространственной </a:t>
            </a:r>
            <a:br>
              <a:rPr lang="ru-RU" sz="27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7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среды сенсорного развития детей</a:t>
            </a:r>
            <a:r>
              <a:rPr lang="ru-RU" sz="3200" b="1" u="sng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b="1" u="sng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3200" dirty="0"/>
          </a:p>
        </p:txBody>
      </p:sp>
      <p:pic>
        <p:nvPicPr>
          <p:cNvPr id="4" name="Picture 2" descr="J:\DCIM\102NIKON\DSCN2458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screen"/>
          <a:srcRect/>
          <a:stretch>
            <a:fillRect/>
          </a:stretch>
        </p:blipFill>
        <p:spPr>
          <a:xfrm>
            <a:off x="1681010" y="1568172"/>
            <a:ext cx="2955406" cy="2216555"/>
          </a:xfrm>
          <a:prstGeom prst="roundRect">
            <a:avLst>
              <a:gd name="adj" fmla="val 16667"/>
            </a:avLst>
          </a:prstGeom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5" name="Picture 4" descr="D:\ТАНЯ\детский сад\ясли мои\фото\окружающая среда группы\среда в портфолио\DSCN2237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5097869" y="1552747"/>
            <a:ext cx="2842471" cy="213185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6" name="Picture 9" descr="D:\ТАНЯ\детский сад\ясли мои\фото\окружающая среда группы\среда в портфолио\DSCN2227.JP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1693526" y="4191799"/>
            <a:ext cx="2926298" cy="219472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7" name="Picture 3" descr="J:\DCIM\102NIKON\DSCN2453.JPG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5134225" y="4194456"/>
            <a:ext cx="2942857" cy="220714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8" name="Скругленный прямоугольник 7"/>
          <p:cNvSpPr/>
          <p:nvPr/>
        </p:nvSpPr>
        <p:spPr>
          <a:xfrm>
            <a:off x="2735574" y="3750913"/>
            <a:ext cx="660781" cy="374571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ИКТ</a:t>
            </a: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4974304" y="3750913"/>
            <a:ext cx="3262714" cy="374571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Мини – центр «Жилая комната»</a:t>
            </a:r>
            <a:endParaRPr lang="ru-RU" sz="16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2418440" y="6357958"/>
            <a:ext cx="1417927" cy="374571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Центр книги</a:t>
            </a:r>
            <a:endParaRPr lang="ru-RU" sz="16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5786446" y="6357958"/>
            <a:ext cx="1776234" cy="374571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Центр искусства</a:t>
            </a:r>
            <a:endParaRPr lang="ru-RU" sz="16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14500" y="274638"/>
            <a:ext cx="6972300" cy="1143000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2800" b="1" u="sng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b="1" u="sng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7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Оснащение </a:t>
            </a:r>
            <a:r>
              <a:rPr lang="ru-RU" sz="27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развивающей </a:t>
            </a:r>
            <a:r>
              <a:rPr lang="ru-RU" sz="27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7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7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предметно </a:t>
            </a:r>
            <a:r>
              <a:rPr lang="ru-RU" sz="27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пространственной </a:t>
            </a:r>
            <a:br>
              <a:rPr lang="ru-RU" sz="27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7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среды сенсорного развития детей</a:t>
            </a:r>
            <a:r>
              <a:rPr lang="ru-RU" sz="2800" b="1" u="sng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b="1" u="sng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2800" dirty="0"/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3275856" y="3489157"/>
            <a:ext cx="3120792" cy="715089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Дидактические </a:t>
            </a: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игры  и игрушки</a:t>
            </a:r>
            <a:endParaRPr lang="ru-RU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7653" name="Рисунок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98538" y="4310063"/>
            <a:ext cx="3140075" cy="2355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4" name="Рисунок 8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396038" y="1322388"/>
            <a:ext cx="2162175" cy="2881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5" name="Объект 12"/>
          <p:cNvPicPr>
            <a:picLocks noGrp="1" noChangeAspect="1"/>
          </p:cNvPicPr>
          <p:nvPr>
            <p:ph idx="1"/>
          </p:nvPr>
        </p:nvPicPr>
        <p:blipFill>
          <a:blip r:embed="rId4"/>
          <a:srcRect/>
          <a:stretch>
            <a:fillRect/>
          </a:stretch>
        </p:blipFill>
        <p:spPr>
          <a:xfrm>
            <a:off x="862013" y="1531938"/>
            <a:ext cx="2754312" cy="2065337"/>
          </a:xfrm>
        </p:spPr>
      </p:pic>
      <p:pic>
        <p:nvPicPr>
          <p:cNvPr id="27656" name="Рисунок 13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435600" y="4187825"/>
            <a:ext cx="1922463" cy="256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14500" y="274638"/>
            <a:ext cx="6972300" cy="1143000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2800" b="1" u="sng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b="1" u="sng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7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Оснащение </a:t>
            </a:r>
            <a:r>
              <a:rPr lang="ru-RU" sz="27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развивающей </a:t>
            </a:r>
            <a:r>
              <a:rPr lang="ru-RU" sz="27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7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7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предметно </a:t>
            </a:r>
            <a:r>
              <a:rPr lang="ru-RU" sz="27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пространственной </a:t>
            </a:r>
            <a:br>
              <a:rPr lang="ru-RU" sz="27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7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среды сенсорного развития детей</a:t>
            </a:r>
            <a:br>
              <a:rPr lang="ru-RU" sz="27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2700" dirty="0"/>
          </a:p>
        </p:txBody>
      </p:sp>
      <p:pic>
        <p:nvPicPr>
          <p:cNvPr id="8" name="Picture 2" descr="&amp;Mcy;&amp;lcy;&amp;acy;&amp;dcy;&amp;shcy;&amp;acy;&amp;yacy; &amp;gcy;&amp;rcy;&amp;ucy;&amp;pcy;&amp;pcy;&amp;acy; - &amp;Scy;&amp;tcy;&amp;rcy;&amp;acy;&amp;ncy;&amp;icy;&amp;tscy;&amp;acy; 921 - &amp;Dcy;&amp;lcy;&amp;yacy; &amp;vcy;&amp;ocy;&amp;scy;&amp;pcy;&amp;icy;&amp;tcy;&amp;acy;&amp;tcy;&amp;iecy;&amp;lcy;&amp;iecy;&amp;jcy; &amp;dcy;&amp;iecy;&amp;tcy;&amp;scy;&amp;kcy;&amp;icy;&amp;khcy; &amp;scy;&amp;acy;&amp;dcy;&amp;ocy;&amp;vcy; - &amp;Mcy;&amp;acy;&amp;acy;&amp;acy;&amp;mcy;.&amp;rcy;&amp;ucy;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1664120" y="4194251"/>
            <a:ext cx="2790790" cy="209183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9" name="Picture 2" descr="J:\DCIM\102NIKON\DSCN2434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5453143" y="4177058"/>
            <a:ext cx="2812038" cy="210902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10" name="Скругленный прямоугольник 9"/>
          <p:cNvSpPr/>
          <p:nvPr/>
        </p:nvSpPr>
        <p:spPr>
          <a:xfrm>
            <a:off x="3550695" y="3758016"/>
            <a:ext cx="2754762" cy="408623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Продукты деятельности</a:t>
            </a:r>
          </a:p>
        </p:txBody>
      </p:sp>
      <p:pic>
        <p:nvPicPr>
          <p:cNvPr id="28679" name="Объект 10"/>
          <p:cNvPicPr>
            <a:picLocks noGrp="1" noChangeAspect="1"/>
          </p:cNvPicPr>
          <p:nvPr>
            <p:ph idx="1"/>
          </p:nvPr>
        </p:nvPicPr>
        <p:blipFill>
          <a:blip r:embed="rId4"/>
          <a:srcRect/>
          <a:stretch>
            <a:fillRect/>
          </a:stretch>
        </p:blipFill>
        <p:spPr>
          <a:xfrm>
            <a:off x="1517650" y="1504950"/>
            <a:ext cx="2022475" cy="2697163"/>
          </a:xfrm>
        </p:spPr>
      </p:pic>
      <p:pic>
        <p:nvPicPr>
          <p:cNvPr id="28680" name="Рисунок 11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342063" y="1274763"/>
            <a:ext cx="2168525" cy="2892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71688" y="274638"/>
            <a:ext cx="6615112" cy="654050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27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Творческие работы детей</a:t>
            </a:r>
            <a:r>
              <a:rPr lang="ru-RU" sz="27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7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2700" dirty="0"/>
          </a:p>
        </p:txBody>
      </p:sp>
      <p:pic>
        <p:nvPicPr>
          <p:cNvPr id="4" name="Рисунок 10" descr="D:\ТАНЯ\детский сад\Аттестация с нашего компа\МОЕ парфолио\оригинальные работы детей\DSCN2220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screen"/>
          <a:srcRect/>
          <a:stretch>
            <a:fillRect/>
          </a:stretch>
        </p:blipFill>
        <p:spPr>
          <a:xfrm>
            <a:off x="1643042" y="714356"/>
            <a:ext cx="3006842" cy="2571768"/>
          </a:xfrm>
          <a:prstGeom prst="roundRect">
            <a:avLst>
              <a:gd name="adj" fmla="val 16667"/>
            </a:avLst>
          </a:prstGeom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5" name="Picture 2" descr="D:\ТАНЯ\детский сад\Аттестация с нашего компа\МОЕ парфолио\оригинальные работы детей\DSCN2306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1928794" y="3714752"/>
            <a:ext cx="1928826" cy="2571477"/>
          </a:xfrm>
          <a:prstGeom prst="roundRect">
            <a:avLst/>
          </a:prstGeom>
          <a:noFill/>
          <a:scene3d>
            <a:camera prst="orthographicFront"/>
            <a:lightRig rig="threePt" dir="t"/>
          </a:scene3d>
          <a:sp3d>
            <a:bevelT prst="relaxedInset"/>
          </a:sp3d>
        </p:spPr>
      </p:pic>
      <p:pic>
        <p:nvPicPr>
          <p:cNvPr id="6" name="Рисунок 24" descr="D:\ТАНЯ\детский сад\Аттестация с нашего компа\МОЕ парфолио\оригинальные работы детей\DSCN2283.JP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4929190" y="3786190"/>
            <a:ext cx="3515891" cy="263691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2050" name="Picture 2" descr="D:\ТАНЯ\детский сад\ясли мои\фото\ясли 2014-2015\DSCN2291.JPG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6215074" y="785794"/>
            <a:ext cx="1928808" cy="2571744"/>
          </a:xfrm>
          <a:prstGeom prst="roundRect">
            <a:avLst/>
          </a:prstGeom>
          <a:noFill/>
          <a:scene3d>
            <a:camera prst="orthographicFront"/>
            <a:lightRig rig="threePt" dir="t"/>
          </a:scene3d>
          <a:sp3d>
            <a:bevelT prst="relaxedInset"/>
          </a:sp3d>
        </p:spPr>
      </p:pic>
      <p:sp>
        <p:nvSpPr>
          <p:cNvPr id="8" name="Скругленный прямоугольник 7"/>
          <p:cNvSpPr/>
          <p:nvPr/>
        </p:nvSpPr>
        <p:spPr>
          <a:xfrm>
            <a:off x="1522169" y="3286124"/>
            <a:ext cx="3281359" cy="374571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Лепка- «Зернышки для цыплят»</a:t>
            </a:r>
            <a:endParaRPr lang="ru-RU" sz="16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6143636" y="3357562"/>
            <a:ext cx="2075249" cy="374571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Пластилинография</a:t>
            </a:r>
            <a:r>
              <a:rPr lang="ru-RU" sz="1400" b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1400" b="1" dirty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1250133" y="6345422"/>
            <a:ext cx="3143272" cy="374571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Нетрадиционное рисование </a:t>
            </a: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4770950" y="6286520"/>
            <a:ext cx="3889912" cy="374571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Нетрадиционное рисование ладошками</a:t>
            </a:r>
            <a:endParaRPr lang="ru-RU" sz="16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76375" y="274638"/>
            <a:ext cx="7210425" cy="1143000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2800" b="1" i="1" dirty="0" smtClean="0">
                <a:ln w="11430"/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b="1" i="1" dirty="0" smtClean="0">
                <a:ln w="11430"/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100" b="1" i="1" dirty="0" smtClean="0">
                <a:ln w="11430"/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Результативность </a:t>
            </a:r>
            <a:r>
              <a:rPr lang="ru-RU" sz="3100" b="1" i="1" dirty="0">
                <a:ln w="11430"/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педагогической деятельности и достигнутые эффекты</a:t>
            </a:r>
            <a:br>
              <a:rPr lang="ru-RU" sz="3100" b="1" i="1" dirty="0">
                <a:ln w="11430"/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31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476375" y="1541463"/>
            <a:ext cx="2817813" cy="592137"/>
          </a:xfrm>
        </p:spPr>
        <p:txBody>
          <a:bodyPr rtlCol="0">
            <a:normAutofit fontScale="92500" lnSpcReduction="10000"/>
          </a:bodyPr>
          <a:lstStyle/>
          <a:p>
            <a:pPr marL="0" indent="0" algn="ctr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ru-RU" sz="19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Начало </a:t>
            </a:r>
            <a:r>
              <a:rPr lang="ru-RU" sz="19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2017-2018учебного </a:t>
            </a:r>
            <a:r>
              <a:rPr lang="ru-RU" sz="19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года</a:t>
            </a:r>
          </a:p>
          <a:p>
            <a:pPr marL="0" indent="0" algn="ctr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ru-RU" dirty="0"/>
          </a:p>
        </p:txBody>
      </p:sp>
      <p:sp>
        <p:nvSpPr>
          <p:cNvPr id="30723" name="Прямоугольник 3"/>
          <p:cNvSpPr>
            <a:spLocks noChangeArrowheads="1"/>
          </p:cNvSpPr>
          <p:nvPr/>
        </p:nvSpPr>
        <p:spPr bwMode="auto">
          <a:xfrm>
            <a:off x="6011863" y="1471613"/>
            <a:ext cx="2095500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b="1">
                <a:latin typeface="Times New Roman" pitchFamily="18" charset="0"/>
                <a:cs typeface="Times New Roman" pitchFamily="18" charset="0"/>
              </a:rPr>
              <a:t>Конец  2018-2019 учебного года.</a:t>
            </a:r>
          </a:p>
        </p:txBody>
      </p:sp>
      <p:graphicFrame>
        <p:nvGraphicFramePr>
          <p:cNvPr id="30724" name="Диаграмма 4"/>
          <p:cNvGraphicFramePr>
            <a:graphicFrameLocks/>
          </p:cNvGraphicFramePr>
          <p:nvPr/>
        </p:nvGraphicFramePr>
        <p:xfrm>
          <a:off x="971550" y="2255838"/>
          <a:ext cx="3887788" cy="4348162"/>
        </p:xfrm>
        <a:graphic>
          <a:graphicData uri="http://schemas.openxmlformats.org/presentationml/2006/ole">
            <p:oleObj spid="_x0000_s30724" r:id="rId4" imgW="3889585" imgH="4346825" progId="Excel.Chart.8">
              <p:embed/>
            </p:oleObj>
          </a:graphicData>
        </a:graphic>
      </p:graphicFrame>
      <p:graphicFrame>
        <p:nvGraphicFramePr>
          <p:cNvPr id="30725" name="Диаграмма 5"/>
          <p:cNvGraphicFramePr>
            <a:graphicFrameLocks/>
          </p:cNvGraphicFramePr>
          <p:nvPr/>
        </p:nvGraphicFramePr>
        <p:xfrm>
          <a:off x="4932363" y="2171700"/>
          <a:ext cx="3960812" cy="4352925"/>
        </p:xfrm>
        <a:graphic>
          <a:graphicData uri="http://schemas.openxmlformats.org/presentationml/2006/ole">
            <p:oleObj spid="_x0000_s30725" r:id="rId5" imgW="3962743" imgH="4352921" progId="Excel.Chart.8">
              <p:embed/>
            </p:oleObj>
          </a:graphicData>
        </a:graphic>
      </p:graphicFrame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57356" y="274638"/>
            <a:ext cx="6829444" cy="1143000"/>
          </a:xfrm>
        </p:spPr>
        <p:txBody>
          <a:bodyPr rtlCol="0"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b="1" i="1" dirty="0" smtClean="0">
                <a:ln w="11430">
                  <a:solidFill>
                    <a:srgbClr val="002060"/>
                  </a:solidFill>
                </a:ln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1" i="1" dirty="0" smtClean="0">
                <a:ln w="11430">
                  <a:solidFill>
                    <a:srgbClr val="002060"/>
                  </a:solidFill>
                </a:ln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i="1" dirty="0" smtClean="0">
                <a:ln w="11430">
                  <a:solidFill>
                    <a:srgbClr val="002060"/>
                  </a:solidFill>
                </a:ln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Выводы:</a:t>
            </a:r>
            <a:r>
              <a:rPr lang="ru-RU" b="1" i="1" dirty="0">
                <a:ln w="11430">
                  <a:solidFill>
                    <a:srgbClr val="002060"/>
                  </a:solidFill>
                </a:ln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1" i="1" dirty="0">
                <a:ln w="11430">
                  <a:solidFill>
                    <a:srgbClr val="002060"/>
                  </a:solidFill>
                </a:ln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3125" y="1214438"/>
            <a:ext cx="6500813" cy="2500312"/>
          </a:xfrm>
        </p:spPr>
        <p:txBody>
          <a:bodyPr rtlCol="0">
            <a:normAutofit fontScale="85000" lnSpcReduction="20000"/>
          </a:bodyPr>
          <a:lstStyle/>
          <a:p>
            <a:pPr fontAlgn="auto">
              <a:spcAft>
                <a:spcPts val="0"/>
              </a:spcAft>
              <a:buFont typeface="Wingdings" panose="05000000000000000000" pitchFamily="2" charset="2"/>
              <a:buChar char="v"/>
              <a:defRPr/>
            </a:pPr>
            <a:r>
              <a:rPr lang="ru-RU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 детей появился интерес к сенсорно – игровой деятельности</a:t>
            </a:r>
          </a:p>
          <a:p>
            <a:pPr fontAlgn="auto">
              <a:spcAft>
                <a:spcPts val="0"/>
              </a:spcAft>
              <a:buFont typeface="Wingdings" panose="05000000000000000000" pitchFamily="2" charset="2"/>
              <a:buChar char="v"/>
              <a:defRPr/>
            </a:pPr>
            <a:r>
              <a:rPr lang="ru-RU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Расширились представления у детей о сенсорных эталонах в соответствии с </a:t>
            </a:r>
            <a:r>
              <a:rPr lang="ru-RU" sz="2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возрастом</a:t>
            </a:r>
            <a:endParaRPr lang="ru-RU" sz="28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fontAlgn="auto">
              <a:spcAft>
                <a:spcPts val="0"/>
              </a:spcAft>
              <a:buFont typeface="Wingdings" panose="05000000000000000000" pitchFamily="2" charset="2"/>
              <a:buChar char="v"/>
              <a:defRPr/>
            </a:pPr>
            <a:r>
              <a:rPr lang="ru-RU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Повысилась компетентность родителей по сенсорному развитию детей</a:t>
            </a:r>
          </a:p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ru-RU" dirty="0"/>
          </a:p>
        </p:txBody>
      </p:sp>
      <p:pic>
        <p:nvPicPr>
          <p:cNvPr id="32771" name="Рисунок 4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79613" y="3513138"/>
            <a:ext cx="2339975" cy="312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772" name="Рисунок 5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24525" y="3563938"/>
            <a:ext cx="2339975" cy="312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00188" y="274638"/>
            <a:ext cx="7186612" cy="1143000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3600" b="1" dirty="0">
                <a:ln w="11430"/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Литература</a:t>
            </a:r>
            <a:br>
              <a:rPr lang="ru-RU" sz="3600" b="1" dirty="0">
                <a:ln w="11430"/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3600" dirty="0"/>
          </a:p>
        </p:txBody>
      </p:sp>
      <p:sp>
        <p:nvSpPr>
          <p:cNvPr id="33794" name="Содержимое 2"/>
          <p:cNvSpPr>
            <a:spLocks noGrp="1"/>
          </p:cNvSpPr>
          <p:nvPr>
            <p:ph idx="1"/>
          </p:nvPr>
        </p:nvSpPr>
        <p:spPr>
          <a:xfrm>
            <a:off x="1714500" y="1052513"/>
            <a:ext cx="7250113" cy="5141912"/>
          </a:xfrm>
        </p:spPr>
        <p:txBody>
          <a:bodyPr/>
          <a:lstStyle/>
          <a:p>
            <a:pPr marL="0" indent="0">
              <a:buFont typeface="Arial" charset="0"/>
              <a:buNone/>
            </a:pPr>
            <a:r>
              <a:rPr lang="ru-RU" sz="160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1.Волосова Е.Б., Павлова Л.Н., Пилюгина Э.Г. Раннее детство: познавательное развитие. /Методическое пособие./ М.: Мозайка-Синтез, Творческий центр «Сфера», 2003г. </a:t>
            </a:r>
          </a:p>
          <a:p>
            <a:pPr marL="0" indent="0">
              <a:buFont typeface="Arial" charset="0"/>
              <a:buNone/>
            </a:pPr>
            <a:r>
              <a:rPr lang="ru-RU" sz="160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2.Демина Е.С., Казюк Н.В. Развитие и обучение детей раннего возраста в ДОУ. / Учебно-методическое пособие. / М.: Творческий центр «Сфера», 2006г.</a:t>
            </a:r>
          </a:p>
          <a:p>
            <a:pPr marL="0" indent="0">
              <a:buFont typeface="Arial" charset="0"/>
              <a:buNone/>
            </a:pPr>
            <a:r>
              <a:rPr lang="ru-RU" sz="160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3.Пилюгина Э.Г. Занятия по сенсорному воспитанию с детьми раннего возраста. / Учебно-методическое пособие./ М.</a:t>
            </a:r>
          </a:p>
          <a:p>
            <a:pPr marL="0" indent="0">
              <a:buFont typeface="Arial" charset="0"/>
              <a:buNone/>
            </a:pPr>
            <a:r>
              <a:rPr lang="ru-RU" sz="160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4.Пилюгина Э.Г. Сенсорные способности малыша. / Развитие восприятия цвета, формы и величины у детей от рождения до трех лет./ М.: Мозайка-Синтез, 2003г.</a:t>
            </a:r>
          </a:p>
          <a:p>
            <a:pPr marL="0" indent="0">
              <a:buFont typeface="Arial" charset="0"/>
              <a:buNone/>
            </a:pPr>
            <a:r>
              <a:rPr lang="ru-RU" sz="160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5.Пилюгина Э.Г., Година Г.Н. Воспитание и обучение детей младшего дошкольного возраста. / Книга для воспитателя детского сада. / М.</a:t>
            </a:r>
          </a:p>
          <a:p>
            <a:pPr marL="0" indent="0">
              <a:buFont typeface="Arial" charset="0"/>
              <a:buNone/>
            </a:pPr>
            <a:r>
              <a:rPr lang="ru-RU" sz="160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6.Развитие восприятия в раннем и дошкольном возрасте./Под ред.А.В.Запорожца и М.И.Лисиной –М.:Просвещение,1966г.</a:t>
            </a:r>
          </a:p>
          <a:p>
            <a:pPr marL="0" indent="0">
              <a:buFont typeface="Arial" charset="0"/>
              <a:buNone/>
            </a:pPr>
            <a:r>
              <a:rPr lang="ru-RU" sz="160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7.Смирнова Е.О., Галигузова Л.Н. Мещерякова С.Ю. Первые Шаги. / Программа воспитания и развития детей раннего возраста. / М.: Мозайка-Синтез, 20</a:t>
            </a:r>
            <a:r>
              <a:rPr lang="en-US" sz="160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ru-RU" sz="160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7г.</a:t>
            </a:r>
          </a:p>
          <a:p>
            <a:pPr marL="0" indent="0">
              <a:buFont typeface="Arial" charset="0"/>
              <a:buNone/>
            </a:pPr>
            <a:r>
              <a:rPr lang="ru-RU" sz="160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8.Теплюк С.Н. Воспитание и обучение в первой младшей группе детского сада. /Программа и методические рекомендации. /М.: Мозайка-Синтез, 20</a:t>
            </a:r>
            <a:r>
              <a:rPr lang="en-US" sz="160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12</a:t>
            </a:r>
            <a:r>
              <a:rPr lang="ru-RU" sz="160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г.</a:t>
            </a:r>
          </a:p>
          <a:p>
            <a:pPr marL="0" indent="0">
              <a:buFont typeface="Arial" charset="0"/>
              <a:buNone/>
            </a:pPr>
            <a:r>
              <a:rPr lang="ru-RU" sz="160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9.Теплюк С.Н. Актуальные проблемы развития и воспитания детей от рождения до трёх лет./М.: Мозайка-Синтез, 201</a:t>
            </a:r>
            <a:r>
              <a:rPr lang="en-US" sz="160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5</a:t>
            </a:r>
            <a:r>
              <a:rPr lang="ru-RU" sz="160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г.</a:t>
            </a:r>
          </a:p>
          <a:p>
            <a:pPr marL="0" indent="0">
              <a:buFont typeface="Arial" charset="0"/>
              <a:buNone/>
            </a:pPr>
            <a:endParaRPr lang="ru-RU" sz="1600" smtClean="0"/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43042" y="928670"/>
            <a:ext cx="7000924" cy="1500198"/>
          </a:xfrm>
        </p:spPr>
        <p:txBody>
          <a:bodyPr rtlCol="0"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2800" b="1" i="1" dirty="0" smtClean="0">
                <a:ln w="11430">
                  <a:solidFill>
                    <a:srgbClr val="002060"/>
                  </a:solidFill>
                </a:ln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b="1" i="1" dirty="0" smtClean="0">
                <a:ln w="11430">
                  <a:solidFill>
                    <a:srgbClr val="002060"/>
                  </a:solidFill>
                </a:ln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b="1" i="1" dirty="0" smtClean="0">
                <a:ln w="11430">
                  <a:solidFill>
                    <a:srgbClr val="002060"/>
                  </a:solidFill>
                </a:ln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b="1" i="1" dirty="0" smtClean="0">
                <a:ln w="11430">
                  <a:solidFill>
                    <a:srgbClr val="002060"/>
                  </a:solidFill>
                </a:ln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b="1" i="1" dirty="0" smtClean="0">
                <a:ln w="11430">
                  <a:solidFill>
                    <a:srgbClr val="002060"/>
                  </a:solidFill>
                </a:ln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3600" b="1" i="1" dirty="0" smtClean="0">
                <a:ln w="11430">
                  <a:solidFill>
                    <a:srgbClr val="002060"/>
                  </a:solidFill>
                </a:ln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Сенсорное развитие детей раннего возраста средствами </a:t>
            </a:r>
            <a:br>
              <a:rPr lang="ru-RU" sz="3600" b="1" i="1" dirty="0" smtClean="0">
                <a:ln w="11430">
                  <a:solidFill>
                    <a:srgbClr val="002060"/>
                  </a:solidFill>
                </a:ln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600" b="1" i="1" dirty="0" smtClean="0">
                <a:ln w="11430">
                  <a:solidFill>
                    <a:srgbClr val="002060"/>
                  </a:solidFill>
                </a:ln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дидактических игр» </a:t>
            </a:r>
            <a:br>
              <a:rPr lang="ru-RU" sz="3600" b="1" i="1" dirty="0" smtClean="0">
                <a:ln w="11430">
                  <a:solidFill>
                    <a:srgbClr val="002060"/>
                  </a:solidFill>
                </a:ln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b="1" i="1" dirty="0" smtClean="0">
                <a:ln w="11430">
                  <a:solidFill>
                    <a:srgbClr val="002060"/>
                  </a:solidFill>
                </a:ln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b="1" i="1" dirty="0" smtClean="0">
                <a:ln w="11430">
                  <a:solidFill>
                    <a:srgbClr val="002060"/>
                  </a:solidFill>
                </a:ln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2800" b="1" i="1" dirty="0">
              <a:ln w="11430">
                <a:solidFill>
                  <a:srgbClr val="002060"/>
                </a:solidFill>
              </a:ln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362" name="Объект 2"/>
          <p:cNvSpPr>
            <a:spLocks noGrp="1"/>
          </p:cNvSpPr>
          <p:nvPr>
            <p:ph idx="1"/>
          </p:nvPr>
        </p:nvSpPr>
        <p:spPr>
          <a:xfrm>
            <a:off x="4143375" y="3500438"/>
            <a:ext cx="4543425" cy="3000375"/>
          </a:xfrm>
        </p:spPr>
        <p:txBody>
          <a:bodyPr/>
          <a:lstStyle/>
          <a:p>
            <a:pPr algn="r">
              <a:buFont typeface="Arial" charset="0"/>
              <a:buNone/>
            </a:pPr>
            <a:r>
              <a:rPr lang="ru-RU" sz="200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Игра — это огромное светлое окно, через которое в духовный мир ребенка вливается живительный поток представлений, понятий об окружающем мире. Игра — это искра, зажигающая огонек пытливости и любознательности</a:t>
            </a:r>
            <a:r>
              <a:rPr lang="ru-RU" sz="2000" smtClean="0"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pPr algn="r">
              <a:buFont typeface="Arial" charset="0"/>
              <a:buNone/>
            </a:pPr>
            <a:r>
              <a:rPr lang="ru-RU" sz="180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  <a:hlinkClick r:id="rId2"/>
              </a:rPr>
              <a:t>Сухомлинский В. А</a:t>
            </a:r>
            <a:endParaRPr lang="ru-RU" sz="180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spcBef>
                <a:spcPct val="0"/>
              </a:spcBef>
              <a:buFont typeface="Arial" charset="0"/>
              <a:buNone/>
            </a:pPr>
            <a:endParaRPr lang="ru-RU" sz="2400" smtClean="0">
              <a:solidFill>
                <a:srgbClr val="002060"/>
              </a:solidFill>
              <a:latin typeface="Times New Roman" pitchFamily="18" charset="0"/>
            </a:endParaRPr>
          </a:p>
        </p:txBody>
      </p:sp>
      <p:pic>
        <p:nvPicPr>
          <p:cNvPr id="15363" name="Рисунок 3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643063" y="2852738"/>
            <a:ext cx="2609850" cy="347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14500" y="285750"/>
            <a:ext cx="6972300" cy="1630363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60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60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48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Спасибо за внимание!</a:t>
            </a:r>
            <a:endParaRPr lang="ru-RU" sz="4800" b="1" dirty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4818" name="Рисунок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411413" y="2420938"/>
            <a:ext cx="5064125" cy="3798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Заголовок 1"/>
          <p:cNvSpPr>
            <a:spLocks noGrp="1"/>
          </p:cNvSpPr>
          <p:nvPr>
            <p:ph type="title"/>
          </p:nvPr>
        </p:nvSpPr>
        <p:spPr>
          <a:xfrm>
            <a:off x="1500188" y="274638"/>
            <a:ext cx="7186612" cy="1143000"/>
          </a:xfrm>
        </p:spPr>
        <p:txBody>
          <a:bodyPr/>
          <a:lstStyle/>
          <a:p>
            <a:r>
              <a:rPr lang="ru-RU" sz="3600" b="1" i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Паспорт проекта</a:t>
            </a:r>
            <a:endParaRPr lang="ru-RU" sz="3600" smtClean="0">
              <a:solidFill>
                <a:srgbClr val="002060"/>
              </a:solidFill>
            </a:endParaRPr>
          </a:p>
        </p:txBody>
      </p:sp>
      <p:sp>
        <p:nvSpPr>
          <p:cNvPr id="16386" name="Содержимое 2"/>
          <p:cNvSpPr>
            <a:spLocks noGrp="1"/>
          </p:cNvSpPr>
          <p:nvPr>
            <p:ph idx="1"/>
          </p:nvPr>
        </p:nvSpPr>
        <p:spPr>
          <a:xfrm>
            <a:off x="1285875" y="1143000"/>
            <a:ext cx="7572375" cy="4525963"/>
          </a:xfrm>
        </p:spPr>
        <p:txBody>
          <a:bodyPr/>
          <a:lstStyle/>
          <a:p>
            <a:pPr algn="ctr">
              <a:buFontTx/>
              <a:buNone/>
            </a:pPr>
            <a:r>
              <a:rPr lang="ru-RU" sz="2000" b="1" u="sng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Тип проекта:</a:t>
            </a:r>
            <a:r>
              <a:rPr lang="ru-RU" sz="200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познавательный,</a:t>
            </a:r>
            <a:r>
              <a:rPr lang="en-US" sz="200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творческий</a:t>
            </a:r>
            <a:r>
              <a:rPr lang="ru-RU" sz="2000" i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 algn="ctr">
              <a:buFontTx/>
              <a:buNone/>
            </a:pPr>
            <a:r>
              <a:rPr lang="ru-RU" sz="2000" b="1" u="sng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По количеству участников:</a:t>
            </a:r>
            <a:r>
              <a:rPr lang="ru-RU" sz="200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групповой;</a:t>
            </a:r>
          </a:p>
          <a:p>
            <a:pPr algn="ctr">
              <a:buFontTx/>
              <a:buNone/>
            </a:pPr>
            <a:r>
              <a:rPr lang="ru-RU" sz="2000" b="1" u="sng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Длительность:</a:t>
            </a:r>
            <a:r>
              <a:rPr lang="ru-RU" sz="200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долгосрочный ( с сентября 201</a:t>
            </a:r>
            <a:r>
              <a:rPr lang="en-US" sz="200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7</a:t>
            </a:r>
            <a:r>
              <a:rPr lang="ru-RU" sz="200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г. по май 2019г.);</a:t>
            </a:r>
          </a:p>
          <a:p>
            <a:pPr algn="ctr">
              <a:buFontTx/>
              <a:buNone/>
            </a:pPr>
            <a:r>
              <a:rPr lang="ru-RU" sz="2000" b="1" u="sng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По характеру контактов: </a:t>
            </a:r>
            <a:r>
              <a:rPr lang="ru-RU" sz="200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 контакте с семьей;</a:t>
            </a:r>
          </a:p>
          <a:p>
            <a:pPr algn="ctr">
              <a:buFontTx/>
              <a:buNone/>
            </a:pPr>
            <a:r>
              <a:rPr lang="ru-RU" sz="2000" b="1" u="sng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Форма представления:</a:t>
            </a:r>
            <a:r>
              <a:rPr lang="ru-RU" sz="200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презентация.</a:t>
            </a:r>
          </a:p>
          <a:p>
            <a:endParaRPr lang="ru-RU" smtClean="0"/>
          </a:p>
        </p:txBody>
      </p:sp>
      <p:pic>
        <p:nvPicPr>
          <p:cNvPr id="16387" name="Рисунок 5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08175" y="3214688"/>
            <a:ext cx="2339975" cy="311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88" name="Рисунок 6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92650" y="3379788"/>
            <a:ext cx="3721100" cy="2789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14480" y="274638"/>
            <a:ext cx="7143800" cy="1143000"/>
          </a:xfrm>
        </p:spPr>
        <p:txBody>
          <a:bodyPr rtlCol="0"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3600" b="1" i="1" dirty="0" smtClean="0">
                <a:ln w="11430">
                  <a:solidFill>
                    <a:srgbClr val="002060"/>
                  </a:solidFill>
                </a:ln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Актуальность личного вклада </a:t>
            </a:r>
            <a:br>
              <a:rPr lang="ru-RU" sz="3600" b="1" i="1" dirty="0" smtClean="0">
                <a:ln w="11430">
                  <a:solidFill>
                    <a:srgbClr val="002060"/>
                  </a:solidFill>
                </a:ln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600" b="1" i="1" dirty="0" smtClean="0">
                <a:ln w="11430">
                  <a:solidFill>
                    <a:srgbClr val="002060"/>
                  </a:solidFill>
                </a:ln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 развитие образования</a:t>
            </a:r>
            <a:endParaRPr lang="ru-RU" sz="3600" b="1" i="1" dirty="0">
              <a:solidFill>
                <a:srgbClr val="00206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857375" y="1700213"/>
            <a:ext cx="6829425" cy="4443412"/>
          </a:xfrm>
        </p:spPr>
        <p:txBody>
          <a:bodyPr rtlCol="0">
            <a:normAutofit fontScale="92500" lnSpcReduction="10000"/>
          </a:bodyPr>
          <a:lstStyle/>
          <a:p>
            <a:pPr algn="just" fontAlgn="auto">
              <a:spcAft>
                <a:spcPts val="0"/>
              </a:spcAft>
              <a:buFont typeface="Wingdings" pitchFamily="2" charset="2"/>
              <a:buChar char="v"/>
              <a:defRPr/>
            </a:pPr>
            <a:r>
              <a:rPr lang="ru-RU" sz="2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Процесс восприятия лежит в основе интеллектуального развития ребёнка и создаёт прочный фундамент для развития его познавательной и личностной сферы, необходимый для социальной адаптации в детском коллективе;</a:t>
            </a:r>
          </a:p>
          <a:p>
            <a:pPr algn="just" fontAlgn="auto">
              <a:spcAft>
                <a:spcPts val="0"/>
              </a:spcAft>
              <a:buFont typeface="Wingdings" pitchFamily="2" charset="2"/>
              <a:buChar char="v"/>
              <a:defRPr/>
            </a:pPr>
            <a:r>
              <a:rPr lang="ru-RU" sz="2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Успешность познавательного развития определяется уровнем развития сенсорных процессов;</a:t>
            </a:r>
          </a:p>
          <a:p>
            <a:pPr algn="just" fontAlgn="auto">
              <a:spcAft>
                <a:spcPts val="0"/>
              </a:spcAft>
              <a:buFont typeface="Wingdings" pitchFamily="2" charset="2"/>
              <a:buChar char="v"/>
              <a:defRPr/>
            </a:pPr>
            <a:r>
              <a:rPr lang="ru-RU" sz="2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Дидактические игры способствуют умственному, эстетическому и нравственному воспитанию детей;</a:t>
            </a:r>
          </a:p>
          <a:p>
            <a:pPr algn="just" fontAlgn="auto">
              <a:spcAft>
                <a:spcPts val="0"/>
              </a:spcAft>
              <a:buFont typeface="Wingdings" pitchFamily="2" charset="2"/>
              <a:buChar char="v"/>
              <a:defRPr/>
            </a:pPr>
            <a:r>
              <a:rPr lang="ru-RU" sz="2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Дидактические игры выполняют функцию – контроль за состоянием сенсорного развития детей;</a:t>
            </a:r>
          </a:p>
          <a:p>
            <a:pPr algn="just" fontAlgn="auto">
              <a:spcAft>
                <a:spcPts val="0"/>
              </a:spcAft>
              <a:buFont typeface="Wingdings" pitchFamily="2" charset="2"/>
              <a:buChar char="v"/>
              <a:defRPr/>
            </a:pPr>
            <a:r>
              <a:rPr lang="ru-RU" sz="2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Педагогами и психологами установлено, что усвоение сенсорных эталонов цвета включено в общую систему образования и воспитания в детском саду.           </a:t>
            </a:r>
          </a:p>
          <a:p>
            <a:pPr algn="ctr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ru-RU" sz="2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28750" y="274638"/>
            <a:ext cx="7258050" cy="1143000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3100" b="1" i="1" dirty="0" smtClean="0">
                <a:ln w="11430"/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100" b="1" i="1" dirty="0" smtClean="0">
                <a:ln w="11430"/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4000" b="1" i="1" dirty="0" smtClean="0">
                <a:ln w="11430"/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Условия формирования личного вклада в развитие образования</a:t>
            </a:r>
            <a:r>
              <a:rPr lang="ru-RU" b="1" i="1" dirty="0" smtClean="0">
                <a:ln w="11430"/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1" i="1" dirty="0" smtClean="0">
                <a:ln w="11430"/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18434" name="Содержимое 2"/>
          <p:cNvSpPr>
            <a:spLocks noGrp="1"/>
          </p:cNvSpPr>
          <p:nvPr>
            <p:ph idx="1"/>
          </p:nvPr>
        </p:nvSpPr>
        <p:spPr>
          <a:xfrm>
            <a:off x="1643063" y="1600200"/>
            <a:ext cx="7043737" cy="4525963"/>
          </a:xfrm>
        </p:spPr>
        <p:txBody>
          <a:bodyPr/>
          <a:lstStyle/>
          <a:p>
            <a:r>
              <a:rPr lang="ru-RU" sz="200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Курсы повышения квалификации;</a:t>
            </a:r>
          </a:p>
          <a:p>
            <a:r>
              <a:rPr lang="ru-RU" sz="200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Программа кружка по сенсорике;</a:t>
            </a:r>
          </a:p>
          <a:p>
            <a:r>
              <a:rPr lang="ru-RU" sz="200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Конкурсы;</a:t>
            </a:r>
          </a:p>
          <a:p>
            <a:r>
              <a:rPr lang="ru-RU" sz="200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Выступления на педсоветах;</a:t>
            </a:r>
          </a:p>
          <a:p>
            <a:r>
              <a:rPr lang="ru-RU" sz="200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Выступления на родительских собраниях;</a:t>
            </a:r>
          </a:p>
          <a:p>
            <a:r>
              <a:rPr lang="ru-RU" sz="200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Публикации в интернете</a:t>
            </a:r>
            <a:r>
              <a:rPr lang="ru-RU" sz="1800" smtClean="0">
                <a:solidFill>
                  <a:srgbClr val="002060"/>
                </a:solidFill>
              </a:rPr>
              <a:t>.</a:t>
            </a:r>
          </a:p>
        </p:txBody>
      </p:sp>
      <p:pic>
        <p:nvPicPr>
          <p:cNvPr id="18435" name="Рисунок 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148263" y="3633788"/>
            <a:ext cx="3335337" cy="2501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85918" y="500042"/>
            <a:ext cx="6900882" cy="1143000"/>
          </a:xfrm>
        </p:spPr>
        <p:txBody>
          <a:bodyPr rtlCol="0"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3600" b="1" i="1" dirty="0" smtClean="0">
                <a:ln w="11430">
                  <a:solidFill>
                    <a:srgbClr val="002060"/>
                  </a:solidFill>
                </a:ln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Ведущая педагогическая идея</a:t>
            </a:r>
            <a:r>
              <a:rPr lang="ru-RU" sz="3600" b="1" i="1" dirty="0" smtClean="0">
                <a:ln w="11430">
                  <a:solidFill>
                    <a:srgbClr val="002060"/>
                  </a:solidFill>
                </a:ln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600" b="1" i="1" dirty="0" smtClean="0">
                <a:ln w="11430">
                  <a:solidFill>
                    <a:srgbClr val="002060"/>
                  </a:solidFill>
                </a:ln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3600" dirty="0"/>
          </a:p>
        </p:txBody>
      </p:sp>
      <p:sp>
        <p:nvSpPr>
          <p:cNvPr id="19458" name="Содержимое 2"/>
          <p:cNvSpPr>
            <a:spLocks noGrp="1"/>
          </p:cNvSpPr>
          <p:nvPr>
            <p:ph idx="1"/>
          </p:nvPr>
        </p:nvSpPr>
        <p:spPr>
          <a:xfrm>
            <a:off x="1928813" y="1357313"/>
            <a:ext cx="6757987" cy="4525962"/>
          </a:xfrm>
        </p:spPr>
        <p:txBody>
          <a:bodyPr/>
          <a:lstStyle/>
          <a:p>
            <a:pPr algn="ctr">
              <a:buFont typeface="Arial" charset="0"/>
              <a:buNone/>
            </a:pPr>
            <a:r>
              <a:rPr lang="ru-RU" sz="280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 </a:t>
            </a:r>
          </a:p>
          <a:p>
            <a:pPr algn="ctr">
              <a:buFont typeface="Arial" charset="0"/>
              <a:buNone/>
            </a:pPr>
            <a:r>
              <a:rPr lang="ru-RU" sz="280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Создание благоприятных условий сенсорного воспитания детей раннего возраста в тесном сотрудничестве с семьёй в образовательном пространстве ДОУ способствует развитию сенсорных способностей, усвоению сенсорных эталонов и познанию целостной картины окружающего мира.</a:t>
            </a:r>
          </a:p>
          <a:p>
            <a:pPr>
              <a:buFont typeface="Arial" charset="0"/>
              <a:buNone/>
            </a:pPr>
            <a:endParaRPr lang="ru-RU" smtClean="0"/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71604" y="274638"/>
            <a:ext cx="7115196" cy="1143000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3100" b="1" i="1" dirty="0" smtClean="0">
                <a:ln w="11430">
                  <a:solidFill>
                    <a:srgbClr val="002060"/>
                  </a:solidFill>
                </a:ln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100" b="1" i="1" dirty="0" smtClean="0">
                <a:ln w="11430">
                  <a:solidFill>
                    <a:srgbClr val="002060"/>
                  </a:solidFill>
                </a:ln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100" b="1" i="1" dirty="0" smtClean="0">
                <a:ln w="11430">
                  <a:solidFill>
                    <a:srgbClr val="002060"/>
                  </a:solidFill>
                </a:ln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100" b="1" i="1" dirty="0" smtClean="0">
                <a:ln w="11430">
                  <a:solidFill>
                    <a:srgbClr val="002060"/>
                  </a:solidFill>
                </a:ln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100" b="1" i="1" dirty="0" smtClean="0">
                <a:ln w="11430">
                  <a:solidFill>
                    <a:srgbClr val="002060"/>
                  </a:solidFill>
                </a:ln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100" b="1" i="1" dirty="0" smtClean="0">
                <a:ln w="11430">
                  <a:solidFill>
                    <a:srgbClr val="002060"/>
                  </a:solidFill>
                </a:ln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4000" b="1" i="1" dirty="0" smtClean="0">
                <a:ln w="11430">
                  <a:solidFill>
                    <a:srgbClr val="002060"/>
                  </a:solidFill>
                </a:ln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Цель: </a:t>
            </a:r>
            <a:r>
              <a:rPr lang="ru-RU" sz="3100" b="1" i="1" dirty="0" smtClean="0">
                <a:ln w="11430">
                  <a:solidFill>
                    <a:srgbClr val="002060"/>
                  </a:solidFill>
                </a:ln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100" b="1" i="1" dirty="0" smtClean="0">
                <a:ln w="11430">
                  <a:solidFill>
                    <a:srgbClr val="002060"/>
                  </a:solidFill>
                </a:ln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1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Создание условий для организации работы, направленной на повышение уровня сенсорного развития детей раннего возраста</a:t>
            </a:r>
            <a:r>
              <a:rPr lang="ru-RU" sz="36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6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3600" dirty="0">
              <a:solidFill>
                <a:srgbClr val="00206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214546" y="2000240"/>
            <a:ext cx="6472254" cy="4572032"/>
          </a:xfrm>
        </p:spPr>
        <p:txBody>
          <a:bodyPr rtlCol="0">
            <a:normAutofit fontScale="92500"/>
          </a:bodyPr>
          <a:lstStyle/>
          <a:p>
            <a:pPr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ru-RU" b="1" i="1" dirty="0" smtClean="0">
              <a:ln w="11430">
                <a:solidFill>
                  <a:srgbClr val="002060"/>
                </a:solidFill>
              </a:ln>
              <a:solidFill>
                <a:sysClr val="windowText" lastClr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ru-RU" b="1" i="1" dirty="0" smtClean="0">
                <a:ln w="11430">
                  <a:solidFill>
                    <a:srgbClr val="002060"/>
                  </a:solidFill>
                </a:ln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Задачи:</a:t>
            </a:r>
          </a:p>
          <a:p>
            <a:pPr marL="285750" indent="-285750" fontAlgn="auto">
              <a:spcAft>
                <a:spcPts val="0"/>
              </a:spcAft>
              <a:buFont typeface="Wingdings" panose="05000000000000000000" pitchFamily="2" charset="2"/>
              <a:buChar char="v"/>
              <a:defRPr/>
            </a:pPr>
            <a:r>
              <a:rPr lang="ru-RU" sz="2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Создать спокойную игровую среду для организации игр по сенсорному развитию детей;</a:t>
            </a:r>
          </a:p>
          <a:p>
            <a:pPr marL="285750" indent="-285750" fontAlgn="auto">
              <a:spcAft>
                <a:spcPts val="0"/>
              </a:spcAft>
              <a:buFont typeface="Wingdings" panose="05000000000000000000" pitchFamily="2" charset="2"/>
              <a:buChar char="v"/>
              <a:defRPr/>
            </a:pPr>
            <a:r>
              <a:rPr lang="ru-RU" sz="2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Разработать методическое сопровождение к организации игр по сенсорному воспитанию детей раннего возраста;</a:t>
            </a:r>
          </a:p>
          <a:p>
            <a:pPr marL="285750" indent="-285750" fontAlgn="auto">
              <a:spcAft>
                <a:spcPts val="0"/>
              </a:spcAft>
              <a:buFont typeface="Wingdings" panose="05000000000000000000" pitchFamily="2" charset="2"/>
              <a:buChar char="v"/>
              <a:defRPr/>
            </a:pPr>
            <a:r>
              <a:rPr lang="ru-RU" sz="2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Приобщить родителей к организации игр, в семье и в детском саду.</a:t>
            </a:r>
          </a:p>
          <a:p>
            <a:pPr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ru-RU" dirty="0"/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42976" y="274638"/>
            <a:ext cx="7543824" cy="1143000"/>
          </a:xfrm>
        </p:spPr>
        <p:txBody>
          <a:bodyPr rtlCol="0"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3600" b="1" i="1" dirty="0" smtClean="0">
                <a:ln w="11430">
                  <a:solidFill>
                    <a:srgbClr val="002060"/>
                  </a:solidFill>
                </a:ln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Деятельностный аспект личного вклада  </a:t>
            </a:r>
            <a:r>
              <a:rPr lang="ru-RU" sz="3200" b="1" i="1" dirty="0" smtClean="0">
                <a:ln w="11430">
                  <a:solidFill>
                    <a:srgbClr val="002060"/>
                  </a:solidFill>
                </a:ln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b="1" i="1" dirty="0" smtClean="0">
                <a:ln w="11430">
                  <a:solidFill>
                    <a:srgbClr val="002060"/>
                  </a:solidFill>
                </a:ln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3200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1428750" y="1285875"/>
          <a:ext cx="7443788" cy="5572125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429559">
                  <a:extLst>
                    <a:ext uri="{9D8B030D-6E8A-4147-A177-3AD203B41FA5}"/>
                  </a:extLst>
                </a:gridCol>
                <a:gridCol w="5014223">
                  <a:extLst>
                    <a:ext uri="{9D8B030D-6E8A-4147-A177-3AD203B41FA5}"/>
                  </a:extLst>
                </a:gridCol>
              </a:tblGrid>
              <a:tr h="247819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u="sng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I</a:t>
                      </a:r>
                      <a:r>
                        <a:rPr kumimoji="0" lang="ru-RU" sz="1800" u="sng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этап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800" b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Организационно - информационный</a:t>
                      </a:r>
                      <a:endParaRPr kumimoji="0" lang="ru-R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Char char="v"/>
                        <a:tabLst/>
                      </a:pPr>
                      <a:r>
                        <a:rPr kumimoji="0" lang="ru-RU" sz="180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Изучение научной и методической литературы;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Char char="v"/>
                        <a:tabLst/>
                      </a:pPr>
                      <a:r>
                        <a:rPr kumimoji="0" lang="ru-RU" sz="180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Составление диагностических карт и проведение педагогической диагностики;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Char char="v"/>
                        <a:tabLst/>
                        <a:defRPr/>
                      </a:pPr>
                      <a:r>
                        <a:rPr lang="ru-RU" sz="1800" dirty="0" smtClean="0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Планирование предстоящей деятельности, направленной на реализацию проекта; </a:t>
                      </a:r>
                    </a:p>
                    <a:p>
                      <a:pPr lvl="0">
                        <a:buFont typeface="Wingdings" pitchFamily="2" charset="2"/>
                        <a:buChar char="v"/>
                      </a:pPr>
                      <a:r>
                        <a:rPr lang="ru-RU" sz="1800" dirty="0" smtClean="0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Обеспечение дидактического комплекса для реализации проекта;  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Char char="v"/>
                        <a:tabLst/>
                        <a:defRPr/>
                      </a:pPr>
                      <a:r>
                        <a:rPr lang="ru-RU" sz="1800" dirty="0" smtClean="0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Вовлечение родителей в процесс реализации проекта.</a:t>
                      </a:r>
                      <a:endParaRPr lang="ru-RU" sz="1800" b="0" i="0" dirty="0" smtClean="0"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/>
                </a:tc>
                <a:extLst>
                  <a:ext uri="{0D108BD9-81ED-4DB2-BD59-A6C34878D82A}"/>
                </a:extLst>
              </a:tr>
              <a:tr h="139955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u="sng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II</a:t>
                      </a:r>
                      <a:r>
                        <a:rPr kumimoji="0" lang="ru-RU" sz="1800" u="sng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этап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Практический</a:t>
                      </a:r>
                      <a:endParaRPr kumimoji="0" lang="ru-R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lvl="0">
                        <a:buFont typeface="Wingdings" pitchFamily="2" charset="2"/>
                        <a:buNone/>
                      </a:pPr>
                      <a:endParaRPr lang="ru-RU" sz="1800" dirty="0" smtClean="0"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lvl="0">
                        <a:buFont typeface="Wingdings" pitchFamily="2" charset="2"/>
                        <a:buChar char="v"/>
                      </a:pPr>
                      <a:r>
                        <a:rPr lang="ru-RU" sz="1800" dirty="0" smtClean="0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Различные формы работы с детьми;</a:t>
                      </a:r>
                    </a:p>
                    <a:p>
                      <a:pPr lvl="0">
                        <a:buFont typeface="Wingdings" pitchFamily="2" charset="2"/>
                        <a:buChar char="v"/>
                      </a:pPr>
                      <a:r>
                        <a:rPr lang="ru-RU" sz="1800" dirty="0" smtClean="0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Взаимодействие с родителями по реализации проекта.</a:t>
                      </a:r>
                      <a:endParaRPr lang="ru-RU" sz="1800" b="0" i="0" dirty="0" smtClean="0"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/>
                </a:tc>
                <a:extLst>
                  <a:ext uri="{0D108BD9-81ED-4DB2-BD59-A6C34878D82A}"/>
                </a:extLst>
              </a:tr>
              <a:tr h="133721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u="sng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III</a:t>
                      </a:r>
                      <a:r>
                        <a:rPr kumimoji="0" lang="ru-RU" sz="1800" u="sng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Этап </a:t>
                      </a:r>
                      <a:r>
                        <a:rPr kumimoji="0" lang="ru-RU" sz="1800" b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Заключительный </a:t>
                      </a:r>
                      <a:endParaRPr kumimoji="0" lang="ru-R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lvl="0">
                        <a:buFont typeface="Wingdings" pitchFamily="2" charset="2"/>
                        <a:buChar char="v"/>
                      </a:pPr>
                      <a:r>
                        <a:rPr lang="ru-RU" sz="1800" dirty="0" smtClean="0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Мини-выставка продуктов проекта;</a:t>
                      </a:r>
                    </a:p>
                    <a:p>
                      <a:pPr lvl="0">
                        <a:buFont typeface="Wingdings" pitchFamily="2" charset="2"/>
                        <a:buChar char="v"/>
                      </a:pPr>
                      <a:r>
                        <a:rPr lang="ru-RU" sz="1800" dirty="0" smtClean="0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Подведение итогов;</a:t>
                      </a:r>
                    </a:p>
                    <a:p>
                      <a:pPr lvl="0">
                        <a:buFont typeface="Wingdings" pitchFamily="2" charset="2"/>
                        <a:buChar char="v"/>
                      </a:pPr>
                      <a:r>
                        <a:rPr lang="ru-RU" sz="1800" dirty="0" smtClean="0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Заключительное мероприятие </a:t>
                      </a:r>
                      <a:endParaRPr lang="ru-RU" sz="1800" b="0" i="0" dirty="0" smtClean="0"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/>
                </a:tc>
                <a:extLst>
                  <a:ext uri="{0D108BD9-81ED-4DB2-BD59-A6C34878D82A}"/>
                </a:extLst>
              </a:tr>
            </a:tbl>
          </a:graphicData>
        </a:graphic>
      </p:graphicFrame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00188" y="274638"/>
            <a:ext cx="7186612" cy="1143000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2700" b="1" u="sng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700" b="1" u="sng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7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Отбор оптимальных условий, методов и форм для сенсорного воспитания детей раннего возраста в образовательном пространстве</a:t>
            </a:r>
            <a:r>
              <a:rPr lang="ru-RU" b="1" u="sng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1" u="sng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dirty="0"/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1651101" y="3531146"/>
            <a:ext cx="2791210" cy="374571"/>
          </a:xfrm>
          <a:prstGeom prst="roundRect">
            <a:avLst/>
          </a:prstGeom>
          <a:ln>
            <a:solidFill>
              <a:srgbClr val="0070C0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Нетрадиционное рисование</a:t>
            </a: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6134562" y="3643314"/>
            <a:ext cx="1894494" cy="374571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Конструирование</a:t>
            </a:r>
            <a:r>
              <a:rPr lang="ru-RU" sz="16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1600" b="1" dirty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2551993" y="6357958"/>
            <a:ext cx="856056" cy="408623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Лепка</a:t>
            </a:r>
            <a:r>
              <a:rPr lang="ru-RU" dirty="0"/>
              <a:t> </a:t>
            </a:r>
            <a:endParaRPr lang="ru-RU" dirty="0"/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6444208" y="6223764"/>
            <a:ext cx="960314" cy="374571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«Я сам»</a:t>
            </a:r>
            <a:endParaRPr lang="ru-RU" sz="16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2542" name="Объект 11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2193925" y="1303338"/>
            <a:ext cx="1644650" cy="2192337"/>
          </a:xfrm>
        </p:spPr>
      </p:pic>
      <p:pic>
        <p:nvPicPr>
          <p:cNvPr id="22543" name="Рисунок 13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64163" y="1398588"/>
            <a:ext cx="2925762" cy="2195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44" name="Рисунок 14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057400" y="3941763"/>
            <a:ext cx="1812925" cy="2416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45" name="Рисунок 15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446713" y="4151313"/>
            <a:ext cx="2762250" cy="2071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816</TotalTime>
  <Words>613</Words>
  <Application>Microsoft Office PowerPoint</Application>
  <PresentationFormat>Экран (4:3)</PresentationFormat>
  <Paragraphs>91</Paragraphs>
  <Slides>20</Slides>
  <Notes>1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4</vt:i4>
      </vt:variant>
      <vt:variant>
        <vt:lpstr>Шаблон оформления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6" baseType="lpstr">
      <vt:lpstr>Calibri</vt:lpstr>
      <vt:lpstr>Arial</vt:lpstr>
      <vt:lpstr>Times New Roman</vt:lpstr>
      <vt:lpstr>Wingdings</vt:lpstr>
      <vt:lpstr>Тема Office</vt:lpstr>
      <vt:lpstr>Диаграмма Microsoft Excel</vt:lpstr>
      <vt:lpstr>  Никулина Мария Дмитриевна  Воспитатель МДОУ Детского сада №30 «Кэскил» Презентация практических достижений профессиональной деятельности      </vt:lpstr>
      <vt:lpstr>Слайд 2</vt:lpstr>
      <vt:lpstr>Паспорт проекта</vt:lpstr>
      <vt:lpstr>Слайд 4</vt:lpstr>
      <vt:lpstr> Условия формирования личного вклада в развитие образования </vt:lpstr>
      <vt:lpstr>Слайд 6</vt:lpstr>
      <vt:lpstr>Слайд 7</vt:lpstr>
      <vt:lpstr>Слайд 8</vt:lpstr>
      <vt:lpstr> Отбор оптимальных условий, методов и форм для сенсорного воспитания детей раннего возраста в образовательном пространстве </vt:lpstr>
      <vt:lpstr> Отбор оптимальных условий, методов и форм для сенсорного воспитания детей раннего возраста в образовательном пространстве </vt:lpstr>
      <vt:lpstr> Отбор оптимальных условий, методов и форм для сенсорного воспитания детей раннего возраста в образовательном пространстве </vt:lpstr>
      <vt:lpstr> Создание атмосферы заинтересованности субъектов образовательного  процесса в создании условий сенсорного развития детей </vt:lpstr>
      <vt:lpstr> Оснащение развивающей  предметно пространственной  среды сенсорного развития детей </vt:lpstr>
      <vt:lpstr> Оснащение развивающей  предметно пространственной  среды сенсорного развития детей </vt:lpstr>
      <vt:lpstr> Оснащение развивающей  предметно пространственной  среды сенсорного развития детей </vt:lpstr>
      <vt:lpstr>Творческие работы детей </vt:lpstr>
      <vt:lpstr> Результативность педагогической деятельности и достигнутые эффекты </vt:lpstr>
      <vt:lpstr>Слайд 18</vt:lpstr>
      <vt:lpstr>Литература </vt:lpstr>
      <vt:lpstr> Спасибо за внимание!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Гуненков</cp:lastModifiedBy>
  <cp:revision>67</cp:revision>
  <dcterms:created xsi:type="dcterms:W3CDTF">2014-10-07T09:29:38Z</dcterms:created>
  <dcterms:modified xsi:type="dcterms:W3CDTF">2019-01-05T11:07:46Z</dcterms:modified>
</cp:coreProperties>
</file>